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8288000" cy="10287000"/>
  <p:notesSz cx="6858000" cy="9144000"/>
  <p:embeddedFontLst>
    <p:embeddedFont>
      <p:font typeface="Helvetica" panose="020B0604020202020204" pitchFamily="34" charset="0"/>
      <p:regular r:id="rId19"/>
      <p:bold r:id="rId20"/>
      <p:italic r:id="rId21"/>
      <p:boldItalic r:id="rId22"/>
    </p:embeddedFont>
    <p:embeddedFont>
      <p:font typeface="Helvetica Bold" panose="020B0604020202020204" charset="0"/>
      <p:regular r:id="rId23"/>
    </p:embeddedFont>
    <p:embeddedFont>
      <p:font typeface="Helvetica Bold Italics" panose="020B0604020202020204" charset="0"/>
      <p:regular r:id="rId24"/>
    </p:embeddedFont>
    <p:embeddedFont>
      <p:font typeface="HGGothicE" panose="020B0909000000000000" pitchFamily="49" charset="-128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62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7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oter.png"/>
          <p:cNvSpPr/>
          <p:nvPr/>
        </p:nvSpPr>
        <p:spPr>
          <a:xfrm>
            <a:off x="-4764" y="7952294"/>
            <a:ext cx="18297527" cy="2347198"/>
          </a:xfrm>
          <a:custGeom>
            <a:avLst/>
            <a:gdLst/>
            <a:ahLst/>
            <a:cxnLst/>
            <a:rect l="l" t="t" r="r" b="b"/>
            <a:pathLst>
              <a:path w="18297527" h="2347198">
                <a:moveTo>
                  <a:pt x="0" y="0"/>
                </a:moveTo>
                <a:lnTo>
                  <a:pt x="18297527" y="0"/>
                </a:lnTo>
                <a:lnTo>
                  <a:pt x="18297527" y="2347197"/>
                </a:lnTo>
                <a:lnTo>
                  <a:pt x="0" y="23471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353" b="-917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 descr="CDNLA-show-vegas-Paris-2025-logo2.png"/>
          <p:cNvSpPr/>
          <p:nvPr/>
        </p:nvSpPr>
        <p:spPr>
          <a:xfrm>
            <a:off x="1326546" y="3246941"/>
            <a:ext cx="15634908" cy="2602309"/>
          </a:xfrm>
          <a:custGeom>
            <a:avLst/>
            <a:gdLst/>
            <a:ahLst/>
            <a:cxnLst/>
            <a:rect l="l" t="t" r="r" b="b"/>
            <a:pathLst>
              <a:path w="15634908" h="2602309">
                <a:moveTo>
                  <a:pt x="0" y="0"/>
                </a:moveTo>
                <a:lnTo>
                  <a:pt x="15634908" y="0"/>
                </a:lnTo>
                <a:lnTo>
                  <a:pt x="15634908" y="2602309"/>
                </a:lnTo>
                <a:lnTo>
                  <a:pt x="0" y="2602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264" r="-305" b="-10264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350501" y="1140951"/>
            <a:ext cx="15560572" cy="1897869"/>
          </a:xfrm>
          <a:custGeom>
            <a:avLst/>
            <a:gdLst/>
            <a:ahLst/>
            <a:cxnLst/>
            <a:rect l="l" t="t" r="r" b="b"/>
            <a:pathLst>
              <a:path w="20747430" h="2530492">
                <a:moveTo>
                  <a:pt x="0" y="0"/>
                </a:moveTo>
                <a:lnTo>
                  <a:pt x="20747430" y="0"/>
                </a:lnTo>
                <a:lnTo>
                  <a:pt x="20747430" y="2530492"/>
                </a:lnTo>
                <a:lnTo>
                  <a:pt x="0" y="253049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376927" y="2728463"/>
            <a:ext cx="16185460" cy="4894311"/>
            <a:chOff x="0" y="0"/>
            <a:chExt cx="21580613" cy="65257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512656" cy="6233837"/>
            </a:xfrm>
            <a:custGeom>
              <a:avLst/>
              <a:gdLst/>
              <a:ahLst/>
              <a:cxnLst/>
              <a:rect l="l" t="t" r="r" b="b"/>
              <a:pathLst>
                <a:path w="20512656" h="6233837">
                  <a:moveTo>
                    <a:pt x="0" y="0"/>
                  </a:moveTo>
                  <a:lnTo>
                    <a:pt x="20512656" y="0"/>
                  </a:lnTo>
                  <a:lnTo>
                    <a:pt x="20512656" y="6233837"/>
                  </a:lnTo>
                  <a:lnTo>
                    <a:pt x="0" y="62338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67956" y="120460"/>
              <a:ext cx="20512657" cy="640528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6239"/>
                </a:lnSpc>
              </a:pPr>
              <a:r>
                <a:rPr lang="en-US" sz="3999" dirty="0">
                  <a:solidFill>
                    <a:srgbClr val="0262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Bold" panose="020B0604020202020204" charset="0"/>
                  <a:ea typeface="Helvetica"/>
                  <a:cs typeface="Helvetica"/>
                  <a:sym typeface="Helvetica"/>
                </a:rPr>
                <a:t> REVENUE </a:t>
              </a:r>
              <a:r>
                <a:rPr lang="en-US" sz="3999" dirty="0">
                  <a:solidFill>
                    <a:srgbClr val="173D6D"/>
                  </a:solidFill>
                  <a:latin typeface="Helvetica"/>
                  <a:ea typeface="Helvetica"/>
                  <a:cs typeface="Helvetica"/>
                  <a:sym typeface="Helvetica"/>
                </a:rPr>
                <a:t>💰</a:t>
              </a:r>
            </a:p>
            <a:p>
              <a:pPr marL="863599" lvl="1" indent="-431800" algn="just">
                <a:lnSpc>
                  <a:spcPts val="6239"/>
                </a:lnSpc>
                <a:buFont typeface="Arial"/>
                <a:buChar char="•"/>
              </a:pPr>
              <a:r>
                <a:rPr lang="en-US" sz="3999" dirty="0">
                  <a:solidFill>
                    <a:srgbClr val="173D6D"/>
                  </a:solidFill>
                  <a:latin typeface="Helvetica Bold" panose="020B0604020202020204" charset="0"/>
                  <a:ea typeface="Helvetica"/>
                  <a:cs typeface="Helvetica"/>
                  <a:sym typeface="Helvetica"/>
                </a:rPr>
                <a:t>Total Rides: </a:t>
              </a:r>
              <a:r>
                <a:rPr lang="en-US" sz="3999" dirty="0">
                  <a:solidFill>
                    <a:srgbClr val="173D6D"/>
                  </a:solidFill>
                  <a:latin typeface="Helvetica"/>
                  <a:ea typeface="Helvetica"/>
                  <a:cs typeface="Helvetica"/>
                  <a:sym typeface="Helvetica"/>
                </a:rPr>
                <a:t>1,000 trips @ $200 per trip → $200,000</a:t>
              </a:r>
            </a:p>
            <a:p>
              <a:pPr marL="863599" lvl="1" indent="-431800" algn="just">
                <a:lnSpc>
                  <a:spcPts val="6239"/>
                </a:lnSpc>
                <a:buFont typeface="Arial"/>
                <a:buChar char="•"/>
              </a:pPr>
              <a:r>
                <a:rPr lang="en-US" sz="3999" b="1" dirty="0">
                  <a:solidFill>
                    <a:srgbClr val="173D6D"/>
                  </a:solidFill>
                  <a:latin typeface="Helvetica"/>
                  <a:ea typeface="Helvetica"/>
                  <a:cs typeface="Helvetica"/>
                  <a:sym typeface="Helvetica"/>
                </a:rPr>
                <a:t>Additional Revenue </a:t>
              </a:r>
              <a:r>
                <a:rPr lang="en-US" sz="3999" dirty="0">
                  <a:solidFill>
                    <a:srgbClr val="173D6D"/>
                  </a:solidFill>
                  <a:latin typeface="Helvetica"/>
                  <a:ea typeface="Helvetica"/>
                  <a:cs typeface="Helvetica"/>
                  <a:sym typeface="Helvetica"/>
                </a:rPr>
                <a:t>(gratuities, fees, etc.)</a:t>
              </a:r>
              <a:r>
                <a:rPr lang="en-US" sz="3999" dirty="0">
                  <a:solidFill>
                    <a:srgbClr val="173D6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rPr>
                <a:t>:</a:t>
              </a:r>
              <a:r>
                <a:rPr lang="en-US" sz="3999" dirty="0">
                  <a:solidFill>
                    <a:srgbClr val="173D6D"/>
                  </a:solidFill>
                  <a:latin typeface="Helvetica"/>
                  <a:ea typeface="Helvetica"/>
                  <a:cs typeface="Helvetica"/>
                  <a:sym typeface="Helvetica"/>
                </a:rPr>
                <a:t> $10,000</a:t>
              </a:r>
            </a:p>
            <a:p>
              <a:pPr marL="431799" lvl="1" algn="just">
                <a:lnSpc>
                  <a:spcPts val="6239"/>
                </a:lnSpc>
              </a:pPr>
              <a:r>
                <a:rPr lang="en-US" sz="3999" dirty="0">
                  <a:solidFill>
                    <a:srgbClr val="173D6D"/>
                  </a:solidFill>
                  <a:latin typeface="Helvetica"/>
                  <a:ea typeface="Helvetica"/>
                  <a:cs typeface="Helvetica"/>
                  <a:sym typeface="Helvetica"/>
                </a:rPr>
                <a:t>	📌 </a:t>
              </a:r>
              <a:r>
                <a:rPr lang="en-US" sz="3999" b="1" dirty="0">
                  <a:solidFill>
                    <a:srgbClr val="173D6D"/>
                  </a:solidFill>
                  <a:latin typeface="Helvetica"/>
                  <a:ea typeface="Helvetica"/>
                  <a:cs typeface="Helvetica"/>
                  <a:sym typeface="Helvetica"/>
                </a:rPr>
                <a:t>Total Revenue: </a:t>
              </a:r>
              <a:r>
                <a:rPr lang="en-US" sz="3999" dirty="0">
                  <a:solidFill>
                    <a:srgbClr val="173D6D"/>
                  </a:solidFill>
                  <a:latin typeface="Helvetica"/>
                  <a:ea typeface="Helvetica"/>
                  <a:cs typeface="Helvetica"/>
                  <a:sym typeface="Helvetica"/>
                </a:rPr>
                <a:t>$210,000</a:t>
              </a:r>
            </a:p>
            <a:p>
              <a:pPr algn="just">
                <a:lnSpc>
                  <a:spcPts val="6239"/>
                </a:lnSpc>
              </a:pPr>
              <a:endParaRPr lang="en-US" sz="3999" dirty="0">
                <a:solidFill>
                  <a:srgbClr val="173D6D"/>
                </a:solidFill>
                <a:latin typeface="Helvetica"/>
                <a:ea typeface="Helvetica"/>
                <a:cs typeface="Helvetica"/>
                <a:sym typeface="Helvetica"/>
              </a:endParaRPr>
            </a:p>
            <a:p>
              <a:pPr algn="just">
                <a:lnSpc>
                  <a:spcPts val="6239"/>
                </a:lnSpc>
              </a:pPr>
              <a:endParaRPr lang="en-US" sz="3999" dirty="0">
                <a:solidFill>
                  <a:srgbClr val="173D6D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</p:grpSp>
      <p:sp>
        <p:nvSpPr>
          <p:cNvPr id="8" name="Freeform 8" descr="footer.png"/>
          <p:cNvSpPr/>
          <p:nvPr/>
        </p:nvSpPr>
        <p:spPr>
          <a:xfrm>
            <a:off x="-4764" y="8597626"/>
            <a:ext cx="18297527" cy="1701865"/>
          </a:xfrm>
          <a:custGeom>
            <a:avLst/>
            <a:gdLst/>
            <a:ahLst/>
            <a:cxnLst/>
            <a:rect l="l" t="t" r="r" b="b"/>
            <a:pathLst>
              <a:path w="18297527" h="1701865">
                <a:moveTo>
                  <a:pt x="0" y="0"/>
                </a:moveTo>
                <a:lnTo>
                  <a:pt x="18297527" y="0"/>
                </a:lnTo>
                <a:lnTo>
                  <a:pt x="18297527" y="1701865"/>
                </a:lnTo>
                <a:lnTo>
                  <a:pt x="0" y="17018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427" r="-508" b="-15547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4383732" y="8509380"/>
            <a:ext cx="3392640" cy="1446046"/>
            <a:chOff x="0" y="0"/>
            <a:chExt cx="4523520" cy="1928062"/>
          </a:xfrm>
        </p:grpSpPr>
        <p:sp>
          <p:nvSpPr>
            <p:cNvPr id="10" name="Freeform 10"/>
            <p:cNvSpPr/>
            <p:nvPr/>
          </p:nvSpPr>
          <p:spPr>
            <a:xfrm>
              <a:off x="12700" y="12700"/>
              <a:ext cx="4498086" cy="1902714"/>
            </a:xfrm>
            <a:custGeom>
              <a:avLst/>
              <a:gdLst/>
              <a:ahLst/>
              <a:cxnLst/>
              <a:rect l="l" t="t" r="r" b="b"/>
              <a:pathLst>
                <a:path w="4498086" h="1902714">
                  <a:moveTo>
                    <a:pt x="0" y="220218"/>
                  </a:moveTo>
                  <a:cubicBezTo>
                    <a:pt x="0" y="98552"/>
                    <a:pt x="99314" y="0"/>
                    <a:pt x="221869" y="0"/>
                  </a:cubicBezTo>
                  <a:lnTo>
                    <a:pt x="4276217" y="0"/>
                  </a:lnTo>
                  <a:cubicBezTo>
                    <a:pt x="4398772" y="0"/>
                    <a:pt x="4498086" y="98552"/>
                    <a:pt x="4498086" y="220218"/>
                  </a:cubicBezTo>
                  <a:lnTo>
                    <a:pt x="4498086" y="1682496"/>
                  </a:lnTo>
                  <a:cubicBezTo>
                    <a:pt x="4498086" y="1804035"/>
                    <a:pt x="4398772" y="1902714"/>
                    <a:pt x="4276217" y="1902714"/>
                  </a:cubicBezTo>
                  <a:lnTo>
                    <a:pt x="221869" y="1902714"/>
                  </a:lnTo>
                  <a:cubicBezTo>
                    <a:pt x="99314" y="1902714"/>
                    <a:pt x="0" y="1804035"/>
                    <a:pt x="0" y="168249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4523486" cy="1928114"/>
            </a:xfrm>
            <a:custGeom>
              <a:avLst/>
              <a:gdLst/>
              <a:ahLst/>
              <a:cxnLst/>
              <a:rect l="l" t="t" r="r" b="b"/>
              <a:pathLst>
                <a:path w="4523486" h="1928114">
                  <a:moveTo>
                    <a:pt x="0" y="232918"/>
                  </a:moveTo>
                  <a:cubicBezTo>
                    <a:pt x="0" y="104140"/>
                    <a:pt x="105156" y="0"/>
                    <a:pt x="234569" y="0"/>
                  </a:cubicBezTo>
                  <a:lnTo>
                    <a:pt x="4288917" y="0"/>
                  </a:lnTo>
                  <a:lnTo>
                    <a:pt x="4288917" y="12700"/>
                  </a:lnTo>
                  <a:lnTo>
                    <a:pt x="4288917" y="0"/>
                  </a:lnTo>
                  <a:cubicBezTo>
                    <a:pt x="4418330" y="0"/>
                    <a:pt x="4523486" y="104140"/>
                    <a:pt x="4523486" y="232918"/>
                  </a:cubicBezTo>
                  <a:lnTo>
                    <a:pt x="4510786" y="232918"/>
                  </a:lnTo>
                  <a:lnTo>
                    <a:pt x="4523486" y="232918"/>
                  </a:lnTo>
                  <a:lnTo>
                    <a:pt x="4523486" y="1695196"/>
                  </a:lnTo>
                  <a:lnTo>
                    <a:pt x="4510786" y="1695196"/>
                  </a:lnTo>
                  <a:lnTo>
                    <a:pt x="4523486" y="1695196"/>
                  </a:lnTo>
                  <a:cubicBezTo>
                    <a:pt x="4523486" y="1823847"/>
                    <a:pt x="4418330" y="1928114"/>
                    <a:pt x="4288917" y="1928114"/>
                  </a:cubicBezTo>
                  <a:lnTo>
                    <a:pt x="4288917" y="1915414"/>
                  </a:lnTo>
                  <a:lnTo>
                    <a:pt x="4288917" y="1928114"/>
                  </a:lnTo>
                  <a:lnTo>
                    <a:pt x="234569" y="1928114"/>
                  </a:lnTo>
                  <a:lnTo>
                    <a:pt x="234569" y="1915414"/>
                  </a:lnTo>
                  <a:lnTo>
                    <a:pt x="234569" y="1928114"/>
                  </a:lnTo>
                  <a:cubicBezTo>
                    <a:pt x="105156" y="1928114"/>
                    <a:pt x="0" y="1823847"/>
                    <a:pt x="0" y="1695196"/>
                  </a:cubicBezTo>
                  <a:lnTo>
                    <a:pt x="0" y="232918"/>
                  </a:lnTo>
                  <a:lnTo>
                    <a:pt x="12700" y="232918"/>
                  </a:lnTo>
                  <a:lnTo>
                    <a:pt x="0" y="232918"/>
                  </a:lnTo>
                  <a:moveTo>
                    <a:pt x="25400" y="232918"/>
                  </a:moveTo>
                  <a:lnTo>
                    <a:pt x="25400" y="1695196"/>
                  </a:lnTo>
                  <a:lnTo>
                    <a:pt x="12700" y="1695196"/>
                  </a:lnTo>
                  <a:lnTo>
                    <a:pt x="25400" y="1695196"/>
                  </a:lnTo>
                  <a:cubicBezTo>
                    <a:pt x="25400" y="1809623"/>
                    <a:pt x="118999" y="1902714"/>
                    <a:pt x="234569" y="1902714"/>
                  </a:cubicBezTo>
                  <a:lnTo>
                    <a:pt x="4288917" y="1902714"/>
                  </a:lnTo>
                  <a:cubicBezTo>
                    <a:pt x="4404487" y="1902714"/>
                    <a:pt x="4498086" y="1809750"/>
                    <a:pt x="4498086" y="1695196"/>
                  </a:cubicBezTo>
                  <a:lnTo>
                    <a:pt x="4498086" y="232918"/>
                  </a:lnTo>
                  <a:cubicBezTo>
                    <a:pt x="4498086" y="118364"/>
                    <a:pt x="4404614" y="25400"/>
                    <a:pt x="4288917" y="25400"/>
                  </a:cubicBezTo>
                  <a:lnTo>
                    <a:pt x="234569" y="25400"/>
                  </a:lnTo>
                  <a:lnTo>
                    <a:pt x="234569" y="12700"/>
                  </a:lnTo>
                  <a:lnTo>
                    <a:pt x="234569" y="25400"/>
                  </a:lnTo>
                  <a:cubicBezTo>
                    <a:pt x="118999" y="25400"/>
                    <a:pt x="25400" y="118364"/>
                    <a:pt x="25400" y="23291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3560112" y="9077172"/>
            <a:ext cx="3574395" cy="352426"/>
          </a:xfrm>
          <a:custGeom>
            <a:avLst/>
            <a:gdLst/>
            <a:ahLst/>
            <a:cxnLst/>
            <a:rect l="l" t="t" r="r" b="b"/>
            <a:pathLst>
              <a:path w="4765860" h="469901">
                <a:moveTo>
                  <a:pt x="0" y="0"/>
                </a:moveTo>
                <a:lnTo>
                  <a:pt x="4765860" y="0"/>
                </a:lnTo>
                <a:lnTo>
                  <a:pt x="4765860" y="469901"/>
                </a:lnTo>
                <a:lnTo>
                  <a:pt x="0" y="46990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Freeform 16" descr="CDNLA-show-vegas-Paris-2025-logo2.png"/>
          <p:cNvSpPr/>
          <p:nvPr/>
        </p:nvSpPr>
        <p:spPr>
          <a:xfrm>
            <a:off x="1047682" y="8526390"/>
            <a:ext cx="6159380" cy="1029996"/>
          </a:xfrm>
          <a:custGeom>
            <a:avLst/>
            <a:gdLst/>
            <a:ahLst/>
            <a:cxnLst/>
            <a:rect l="l" t="t" r="r" b="b"/>
            <a:pathLst>
              <a:path w="6159380" h="1029996">
                <a:moveTo>
                  <a:pt x="0" y="0"/>
                </a:moveTo>
                <a:lnTo>
                  <a:pt x="6159381" y="0"/>
                </a:lnTo>
                <a:lnTo>
                  <a:pt x="6159381" y="1029996"/>
                </a:lnTo>
                <a:lnTo>
                  <a:pt x="0" y="10299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264" r="-776" b="-10264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5BCCF2-9EB5-48DB-A27B-27BE9E2BD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9502" y="8870591"/>
            <a:ext cx="3221073" cy="765588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A796E83D-7D7A-FD1E-9CB4-56C7549EAE77}"/>
              </a:ext>
            </a:extLst>
          </p:cNvPr>
          <p:cNvSpPr txBox="1"/>
          <p:nvPr/>
        </p:nvSpPr>
        <p:spPr>
          <a:xfrm>
            <a:off x="972221" y="1215954"/>
            <a:ext cx="16590166" cy="1554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r>
              <a:rPr lang="en-US" sz="4600" b="1" spc="300" dirty="0">
                <a:solidFill>
                  <a:srgbClr val="A45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Bold"/>
                <a:ea typeface="Helvetica Bold"/>
                <a:cs typeface="Helvetica Bold"/>
                <a:sym typeface="Helvetica Bold"/>
              </a:rPr>
              <a:t>XYZ Luxury Transportation Monthly P&amp;L Statement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 descr="footer.png"/>
          <p:cNvSpPr/>
          <p:nvPr/>
        </p:nvSpPr>
        <p:spPr>
          <a:xfrm>
            <a:off x="-4764" y="8597626"/>
            <a:ext cx="18297527" cy="1701865"/>
          </a:xfrm>
          <a:custGeom>
            <a:avLst/>
            <a:gdLst/>
            <a:ahLst/>
            <a:cxnLst/>
            <a:rect l="l" t="t" r="r" b="b"/>
            <a:pathLst>
              <a:path w="18297527" h="1701865">
                <a:moveTo>
                  <a:pt x="0" y="0"/>
                </a:moveTo>
                <a:lnTo>
                  <a:pt x="18297527" y="0"/>
                </a:lnTo>
                <a:lnTo>
                  <a:pt x="18297527" y="1701865"/>
                </a:lnTo>
                <a:lnTo>
                  <a:pt x="0" y="17018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427" r="-508" b="-15547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4383732" y="8509380"/>
            <a:ext cx="3392640" cy="1446046"/>
            <a:chOff x="0" y="0"/>
            <a:chExt cx="4523520" cy="1928062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4498086" cy="1902714"/>
            </a:xfrm>
            <a:custGeom>
              <a:avLst/>
              <a:gdLst/>
              <a:ahLst/>
              <a:cxnLst/>
              <a:rect l="l" t="t" r="r" b="b"/>
              <a:pathLst>
                <a:path w="4498086" h="1902714">
                  <a:moveTo>
                    <a:pt x="0" y="220218"/>
                  </a:moveTo>
                  <a:cubicBezTo>
                    <a:pt x="0" y="98552"/>
                    <a:pt x="99314" y="0"/>
                    <a:pt x="221869" y="0"/>
                  </a:cubicBezTo>
                  <a:lnTo>
                    <a:pt x="4276217" y="0"/>
                  </a:lnTo>
                  <a:cubicBezTo>
                    <a:pt x="4398772" y="0"/>
                    <a:pt x="4498086" y="98552"/>
                    <a:pt x="4498086" y="220218"/>
                  </a:cubicBezTo>
                  <a:lnTo>
                    <a:pt x="4498086" y="1682496"/>
                  </a:lnTo>
                  <a:cubicBezTo>
                    <a:pt x="4498086" y="1804035"/>
                    <a:pt x="4398772" y="1902714"/>
                    <a:pt x="4276217" y="1902714"/>
                  </a:cubicBezTo>
                  <a:lnTo>
                    <a:pt x="221869" y="1902714"/>
                  </a:lnTo>
                  <a:cubicBezTo>
                    <a:pt x="99314" y="1902714"/>
                    <a:pt x="0" y="1804035"/>
                    <a:pt x="0" y="168249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4523486" cy="1928114"/>
            </a:xfrm>
            <a:custGeom>
              <a:avLst/>
              <a:gdLst/>
              <a:ahLst/>
              <a:cxnLst/>
              <a:rect l="l" t="t" r="r" b="b"/>
              <a:pathLst>
                <a:path w="4523486" h="1928114">
                  <a:moveTo>
                    <a:pt x="0" y="232918"/>
                  </a:moveTo>
                  <a:cubicBezTo>
                    <a:pt x="0" y="104140"/>
                    <a:pt x="105156" y="0"/>
                    <a:pt x="234569" y="0"/>
                  </a:cubicBezTo>
                  <a:lnTo>
                    <a:pt x="4288917" y="0"/>
                  </a:lnTo>
                  <a:lnTo>
                    <a:pt x="4288917" y="12700"/>
                  </a:lnTo>
                  <a:lnTo>
                    <a:pt x="4288917" y="0"/>
                  </a:lnTo>
                  <a:cubicBezTo>
                    <a:pt x="4418330" y="0"/>
                    <a:pt x="4523486" y="104140"/>
                    <a:pt x="4523486" y="232918"/>
                  </a:cubicBezTo>
                  <a:lnTo>
                    <a:pt x="4510786" y="232918"/>
                  </a:lnTo>
                  <a:lnTo>
                    <a:pt x="4523486" y="232918"/>
                  </a:lnTo>
                  <a:lnTo>
                    <a:pt x="4523486" y="1695196"/>
                  </a:lnTo>
                  <a:lnTo>
                    <a:pt x="4510786" y="1695196"/>
                  </a:lnTo>
                  <a:lnTo>
                    <a:pt x="4523486" y="1695196"/>
                  </a:lnTo>
                  <a:cubicBezTo>
                    <a:pt x="4523486" y="1823847"/>
                    <a:pt x="4418330" y="1928114"/>
                    <a:pt x="4288917" y="1928114"/>
                  </a:cubicBezTo>
                  <a:lnTo>
                    <a:pt x="4288917" y="1915414"/>
                  </a:lnTo>
                  <a:lnTo>
                    <a:pt x="4288917" y="1928114"/>
                  </a:lnTo>
                  <a:lnTo>
                    <a:pt x="234569" y="1928114"/>
                  </a:lnTo>
                  <a:lnTo>
                    <a:pt x="234569" y="1915414"/>
                  </a:lnTo>
                  <a:lnTo>
                    <a:pt x="234569" y="1928114"/>
                  </a:lnTo>
                  <a:cubicBezTo>
                    <a:pt x="105156" y="1928114"/>
                    <a:pt x="0" y="1823847"/>
                    <a:pt x="0" y="1695196"/>
                  </a:cubicBezTo>
                  <a:lnTo>
                    <a:pt x="0" y="232918"/>
                  </a:lnTo>
                  <a:lnTo>
                    <a:pt x="12700" y="232918"/>
                  </a:lnTo>
                  <a:lnTo>
                    <a:pt x="0" y="232918"/>
                  </a:lnTo>
                  <a:moveTo>
                    <a:pt x="25400" y="232918"/>
                  </a:moveTo>
                  <a:lnTo>
                    <a:pt x="25400" y="1695196"/>
                  </a:lnTo>
                  <a:lnTo>
                    <a:pt x="12700" y="1695196"/>
                  </a:lnTo>
                  <a:lnTo>
                    <a:pt x="25400" y="1695196"/>
                  </a:lnTo>
                  <a:cubicBezTo>
                    <a:pt x="25400" y="1809623"/>
                    <a:pt x="118999" y="1902714"/>
                    <a:pt x="234569" y="1902714"/>
                  </a:cubicBezTo>
                  <a:lnTo>
                    <a:pt x="4288917" y="1902714"/>
                  </a:lnTo>
                  <a:cubicBezTo>
                    <a:pt x="4404487" y="1902714"/>
                    <a:pt x="4498086" y="1809750"/>
                    <a:pt x="4498086" y="1695196"/>
                  </a:cubicBezTo>
                  <a:lnTo>
                    <a:pt x="4498086" y="232918"/>
                  </a:lnTo>
                  <a:cubicBezTo>
                    <a:pt x="4498086" y="118364"/>
                    <a:pt x="4404614" y="25400"/>
                    <a:pt x="4288917" y="25400"/>
                  </a:cubicBezTo>
                  <a:lnTo>
                    <a:pt x="234569" y="25400"/>
                  </a:lnTo>
                  <a:lnTo>
                    <a:pt x="234569" y="12700"/>
                  </a:lnTo>
                  <a:lnTo>
                    <a:pt x="234569" y="25400"/>
                  </a:lnTo>
                  <a:cubicBezTo>
                    <a:pt x="118999" y="25400"/>
                    <a:pt x="25400" y="118364"/>
                    <a:pt x="25400" y="23291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 descr="CDNLA-show-vegas-Paris-2025-logo2.png"/>
          <p:cNvSpPr/>
          <p:nvPr/>
        </p:nvSpPr>
        <p:spPr>
          <a:xfrm>
            <a:off x="1047682" y="8526390"/>
            <a:ext cx="6159380" cy="1029996"/>
          </a:xfrm>
          <a:custGeom>
            <a:avLst/>
            <a:gdLst/>
            <a:ahLst/>
            <a:cxnLst/>
            <a:rect l="l" t="t" r="r" b="b"/>
            <a:pathLst>
              <a:path w="6159380" h="1029996">
                <a:moveTo>
                  <a:pt x="0" y="0"/>
                </a:moveTo>
                <a:lnTo>
                  <a:pt x="6159381" y="0"/>
                </a:lnTo>
                <a:lnTo>
                  <a:pt x="6159381" y="1029996"/>
                </a:lnTo>
                <a:lnTo>
                  <a:pt x="0" y="10299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264" r="-776" b="-102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741420" y="2187787"/>
            <a:ext cx="8208616" cy="4098713"/>
          </a:xfrm>
          <a:custGeom>
            <a:avLst/>
            <a:gdLst/>
            <a:ahLst/>
            <a:cxnLst/>
            <a:rect l="l" t="t" r="r" b="b"/>
            <a:pathLst>
              <a:path w="6015012" h="3190705">
                <a:moveTo>
                  <a:pt x="0" y="0"/>
                </a:moveTo>
                <a:lnTo>
                  <a:pt x="6015013" y="0"/>
                </a:lnTo>
                <a:lnTo>
                  <a:pt x="6015013" y="3190704"/>
                </a:lnTo>
                <a:lnTo>
                  <a:pt x="0" y="31907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9513930" y="2019300"/>
            <a:ext cx="8631740" cy="3553670"/>
          </a:xfrm>
          <a:custGeom>
            <a:avLst/>
            <a:gdLst/>
            <a:ahLst/>
            <a:cxnLst/>
            <a:rect l="l" t="t" r="r" b="b"/>
            <a:pathLst>
              <a:path w="6249456" h="2798984">
                <a:moveTo>
                  <a:pt x="0" y="0"/>
                </a:moveTo>
                <a:lnTo>
                  <a:pt x="6249456" y="0"/>
                </a:lnTo>
                <a:lnTo>
                  <a:pt x="6249456" y="2798985"/>
                </a:lnTo>
                <a:lnTo>
                  <a:pt x="0" y="27989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838200" y="6416753"/>
            <a:ext cx="5910604" cy="1025309"/>
          </a:xfrm>
          <a:custGeom>
            <a:avLst/>
            <a:gdLst/>
            <a:ahLst/>
            <a:cxnLst/>
            <a:rect l="l" t="t" r="r" b="b"/>
            <a:pathLst>
              <a:path w="5910604" h="1025309">
                <a:moveTo>
                  <a:pt x="0" y="0"/>
                </a:moveTo>
                <a:lnTo>
                  <a:pt x="5910603" y="0"/>
                </a:lnTo>
                <a:lnTo>
                  <a:pt x="5910603" y="1025309"/>
                </a:lnTo>
                <a:lnTo>
                  <a:pt x="0" y="10253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9753600" y="5779181"/>
            <a:ext cx="6096000" cy="1898705"/>
          </a:xfrm>
          <a:custGeom>
            <a:avLst/>
            <a:gdLst/>
            <a:ahLst/>
            <a:cxnLst/>
            <a:rect l="l" t="t" r="r" b="b"/>
            <a:pathLst>
              <a:path w="6548363" h="2151437">
                <a:moveTo>
                  <a:pt x="0" y="0"/>
                </a:moveTo>
                <a:lnTo>
                  <a:pt x="6548363" y="0"/>
                </a:lnTo>
                <a:lnTo>
                  <a:pt x="6548363" y="2151437"/>
                </a:lnTo>
                <a:lnTo>
                  <a:pt x="0" y="21514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5DE64EF-571B-41CF-8732-594C03C85F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60867" y="8875620"/>
            <a:ext cx="3038343" cy="722157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39FAE6A2-C0C4-23B8-22FC-426FD01DCFCB}"/>
              </a:ext>
            </a:extLst>
          </p:cNvPr>
          <p:cNvSpPr txBox="1"/>
          <p:nvPr/>
        </p:nvSpPr>
        <p:spPr>
          <a:xfrm>
            <a:off x="706784" y="813589"/>
            <a:ext cx="16162286" cy="1554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r>
              <a:rPr lang="en-US" sz="4600" b="1" spc="300" dirty="0">
                <a:solidFill>
                  <a:srgbClr val="A45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Bold"/>
                <a:ea typeface="Helvetica Bold"/>
                <a:cs typeface="Helvetica Bold"/>
                <a:sym typeface="Helvetica Bold"/>
              </a:rPr>
              <a:t>XYZ Luxury Transportation Monthly P&amp;L Statement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0501" y="1140951"/>
            <a:ext cx="15560572" cy="1721171"/>
            <a:chOff x="0" y="0"/>
            <a:chExt cx="20747430" cy="22948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747430" cy="2294895"/>
            </a:xfrm>
            <a:custGeom>
              <a:avLst/>
              <a:gdLst/>
              <a:ahLst/>
              <a:cxnLst/>
              <a:rect l="l" t="t" r="r" b="b"/>
              <a:pathLst>
                <a:path w="20747430" h="2294895">
                  <a:moveTo>
                    <a:pt x="0" y="0"/>
                  </a:moveTo>
                  <a:lnTo>
                    <a:pt x="20747430" y="0"/>
                  </a:lnTo>
                  <a:lnTo>
                    <a:pt x="20747430" y="2294895"/>
                  </a:lnTo>
                  <a:lnTo>
                    <a:pt x="0" y="229489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0747430" cy="235204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11429"/>
                </a:lnSpc>
              </a:pPr>
              <a:r>
                <a:rPr lang="en-US" sz="9524" b="1" spc="600" dirty="0">
                  <a:solidFill>
                    <a:srgbClr val="A45C3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Bold"/>
                  <a:ea typeface="Helvetica Bold"/>
                  <a:cs typeface="Helvetica Bold"/>
                  <a:sym typeface="Helvetica Bold"/>
                </a:rPr>
                <a:t>QUESTIONS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33600" y="3061855"/>
            <a:ext cx="15384493" cy="4675378"/>
            <a:chOff x="0" y="0"/>
            <a:chExt cx="20512657" cy="62338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512656" cy="6233837"/>
            </a:xfrm>
            <a:custGeom>
              <a:avLst/>
              <a:gdLst/>
              <a:ahLst/>
              <a:cxnLst/>
              <a:rect l="l" t="t" r="r" b="b"/>
              <a:pathLst>
                <a:path w="20512656" h="6233837">
                  <a:moveTo>
                    <a:pt x="0" y="0"/>
                  </a:moveTo>
                  <a:lnTo>
                    <a:pt x="20512656" y="0"/>
                  </a:lnTo>
                  <a:lnTo>
                    <a:pt x="20512656" y="6233837"/>
                  </a:lnTo>
                  <a:lnTo>
                    <a:pt x="0" y="62338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71450"/>
              <a:ext cx="20512657" cy="640528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6239"/>
                </a:lnSpc>
              </a:pPr>
              <a:endParaRPr/>
            </a:p>
            <a:p>
              <a:pPr algn="just">
                <a:lnSpc>
                  <a:spcPts val="6239"/>
                </a:lnSpc>
              </a:pPr>
              <a:endParaRPr/>
            </a:p>
            <a:p>
              <a:pPr algn="just">
                <a:lnSpc>
                  <a:spcPts val="6239"/>
                </a:lnSpc>
              </a:pPr>
              <a:endParaRPr/>
            </a:p>
          </p:txBody>
        </p:sp>
      </p:grpSp>
      <p:sp>
        <p:nvSpPr>
          <p:cNvPr id="8" name="Freeform 8" descr="footer.png"/>
          <p:cNvSpPr/>
          <p:nvPr/>
        </p:nvSpPr>
        <p:spPr>
          <a:xfrm>
            <a:off x="-4764" y="8597626"/>
            <a:ext cx="18297527" cy="1701865"/>
          </a:xfrm>
          <a:custGeom>
            <a:avLst/>
            <a:gdLst/>
            <a:ahLst/>
            <a:cxnLst/>
            <a:rect l="l" t="t" r="r" b="b"/>
            <a:pathLst>
              <a:path w="18297527" h="1701865">
                <a:moveTo>
                  <a:pt x="0" y="0"/>
                </a:moveTo>
                <a:lnTo>
                  <a:pt x="18297527" y="0"/>
                </a:lnTo>
                <a:lnTo>
                  <a:pt x="18297527" y="1701865"/>
                </a:lnTo>
                <a:lnTo>
                  <a:pt x="0" y="17018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427" r="-508" b="-15547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4383732" y="8509380"/>
            <a:ext cx="3392640" cy="1446046"/>
            <a:chOff x="0" y="0"/>
            <a:chExt cx="4523520" cy="1928062"/>
          </a:xfrm>
        </p:grpSpPr>
        <p:sp>
          <p:nvSpPr>
            <p:cNvPr id="10" name="Freeform 10"/>
            <p:cNvSpPr/>
            <p:nvPr/>
          </p:nvSpPr>
          <p:spPr>
            <a:xfrm>
              <a:off x="12700" y="12700"/>
              <a:ext cx="4498086" cy="1902714"/>
            </a:xfrm>
            <a:custGeom>
              <a:avLst/>
              <a:gdLst/>
              <a:ahLst/>
              <a:cxnLst/>
              <a:rect l="l" t="t" r="r" b="b"/>
              <a:pathLst>
                <a:path w="4498086" h="1902714">
                  <a:moveTo>
                    <a:pt x="0" y="220218"/>
                  </a:moveTo>
                  <a:cubicBezTo>
                    <a:pt x="0" y="98552"/>
                    <a:pt x="99314" y="0"/>
                    <a:pt x="221869" y="0"/>
                  </a:cubicBezTo>
                  <a:lnTo>
                    <a:pt x="4276217" y="0"/>
                  </a:lnTo>
                  <a:cubicBezTo>
                    <a:pt x="4398772" y="0"/>
                    <a:pt x="4498086" y="98552"/>
                    <a:pt x="4498086" y="220218"/>
                  </a:cubicBezTo>
                  <a:lnTo>
                    <a:pt x="4498086" y="1682496"/>
                  </a:lnTo>
                  <a:cubicBezTo>
                    <a:pt x="4498086" y="1804035"/>
                    <a:pt x="4398772" y="1902714"/>
                    <a:pt x="4276217" y="1902714"/>
                  </a:cubicBezTo>
                  <a:lnTo>
                    <a:pt x="221869" y="1902714"/>
                  </a:lnTo>
                  <a:cubicBezTo>
                    <a:pt x="99314" y="1902714"/>
                    <a:pt x="0" y="1804035"/>
                    <a:pt x="0" y="168249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4523486" cy="1928114"/>
            </a:xfrm>
            <a:custGeom>
              <a:avLst/>
              <a:gdLst/>
              <a:ahLst/>
              <a:cxnLst/>
              <a:rect l="l" t="t" r="r" b="b"/>
              <a:pathLst>
                <a:path w="4523486" h="1928114">
                  <a:moveTo>
                    <a:pt x="0" y="232918"/>
                  </a:moveTo>
                  <a:cubicBezTo>
                    <a:pt x="0" y="104140"/>
                    <a:pt x="105156" y="0"/>
                    <a:pt x="234569" y="0"/>
                  </a:cubicBezTo>
                  <a:lnTo>
                    <a:pt x="4288917" y="0"/>
                  </a:lnTo>
                  <a:lnTo>
                    <a:pt x="4288917" y="12700"/>
                  </a:lnTo>
                  <a:lnTo>
                    <a:pt x="4288917" y="0"/>
                  </a:lnTo>
                  <a:cubicBezTo>
                    <a:pt x="4418330" y="0"/>
                    <a:pt x="4523486" y="104140"/>
                    <a:pt x="4523486" y="232918"/>
                  </a:cubicBezTo>
                  <a:lnTo>
                    <a:pt x="4510786" y="232918"/>
                  </a:lnTo>
                  <a:lnTo>
                    <a:pt x="4523486" y="232918"/>
                  </a:lnTo>
                  <a:lnTo>
                    <a:pt x="4523486" y="1695196"/>
                  </a:lnTo>
                  <a:lnTo>
                    <a:pt x="4510786" y="1695196"/>
                  </a:lnTo>
                  <a:lnTo>
                    <a:pt x="4523486" y="1695196"/>
                  </a:lnTo>
                  <a:cubicBezTo>
                    <a:pt x="4523486" y="1823847"/>
                    <a:pt x="4418330" y="1928114"/>
                    <a:pt x="4288917" y="1928114"/>
                  </a:cubicBezTo>
                  <a:lnTo>
                    <a:pt x="4288917" y="1915414"/>
                  </a:lnTo>
                  <a:lnTo>
                    <a:pt x="4288917" y="1928114"/>
                  </a:lnTo>
                  <a:lnTo>
                    <a:pt x="234569" y="1928114"/>
                  </a:lnTo>
                  <a:lnTo>
                    <a:pt x="234569" y="1915414"/>
                  </a:lnTo>
                  <a:lnTo>
                    <a:pt x="234569" y="1928114"/>
                  </a:lnTo>
                  <a:cubicBezTo>
                    <a:pt x="105156" y="1928114"/>
                    <a:pt x="0" y="1823847"/>
                    <a:pt x="0" y="1695196"/>
                  </a:cubicBezTo>
                  <a:lnTo>
                    <a:pt x="0" y="232918"/>
                  </a:lnTo>
                  <a:lnTo>
                    <a:pt x="12700" y="232918"/>
                  </a:lnTo>
                  <a:lnTo>
                    <a:pt x="0" y="232918"/>
                  </a:lnTo>
                  <a:moveTo>
                    <a:pt x="25400" y="232918"/>
                  </a:moveTo>
                  <a:lnTo>
                    <a:pt x="25400" y="1695196"/>
                  </a:lnTo>
                  <a:lnTo>
                    <a:pt x="12700" y="1695196"/>
                  </a:lnTo>
                  <a:lnTo>
                    <a:pt x="25400" y="1695196"/>
                  </a:lnTo>
                  <a:cubicBezTo>
                    <a:pt x="25400" y="1809623"/>
                    <a:pt x="118999" y="1902714"/>
                    <a:pt x="234569" y="1902714"/>
                  </a:cubicBezTo>
                  <a:lnTo>
                    <a:pt x="4288917" y="1902714"/>
                  </a:lnTo>
                  <a:cubicBezTo>
                    <a:pt x="4404487" y="1902714"/>
                    <a:pt x="4498086" y="1809750"/>
                    <a:pt x="4498086" y="1695196"/>
                  </a:cubicBezTo>
                  <a:lnTo>
                    <a:pt x="4498086" y="232918"/>
                  </a:lnTo>
                  <a:cubicBezTo>
                    <a:pt x="4498086" y="118364"/>
                    <a:pt x="4404614" y="25400"/>
                    <a:pt x="4288917" y="25400"/>
                  </a:cubicBezTo>
                  <a:lnTo>
                    <a:pt x="234569" y="25400"/>
                  </a:lnTo>
                  <a:lnTo>
                    <a:pt x="234569" y="12700"/>
                  </a:lnTo>
                  <a:lnTo>
                    <a:pt x="234569" y="25400"/>
                  </a:lnTo>
                  <a:cubicBezTo>
                    <a:pt x="118999" y="25400"/>
                    <a:pt x="25400" y="118364"/>
                    <a:pt x="25400" y="23291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Freeform 16" descr="CDNLA-show-vegas-Paris-2025-logo2.png"/>
          <p:cNvSpPr/>
          <p:nvPr/>
        </p:nvSpPr>
        <p:spPr>
          <a:xfrm>
            <a:off x="1047682" y="8526390"/>
            <a:ext cx="6159380" cy="1029996"/>
          </a:xfrm>
          <a:custGeom>
            <a:avLst/>
            <a:gdLst/>
            <a:ahLst/>
            <a:cxnLst/>
            <a:rect l="l" t="t" r="r" b="b"/>
            <a:pathLst>
              <a:path w="6159380" h="1029996">
                <a:moveTo>
                  <a:pt x="0" y="0"/>
                </a:moveTo>
                <a:lnTo>
                  <a:pt x="6159381" y="0"/>
                </a:lnTo>
                <a:lnTo>
                  <a:pt x="6159381" y="1029996"/>
                </a:lnTo>
                <a:lnTo>
                  <a:pt x="0" y="10299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264" r="-776" b="-102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7490365" y="3086100"/>
            <a:ext cx="3307270" cy="4114800"/>
          </a:xfrm>
          <a:custGeom>
            <a:avLst/>
            <a:gdLst/>
            <a:ahLst/>
            <a:cxnLst/>
            <a:rect l="l" t="t" r="r" b="b"/>
            <a:pathLst>
              <a:path w="3307270" h="4114800">
                <a:moveTo>
                  <a:pt x="0" y="0"/>
                </a:moveTo>
                <a:lnTo>
                  <a:pt x="3307270" y="0"/>
                </a:lnTo>
                <a:lnTo>
                  <a:pt x="33072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DC65136-3484-4750-86C7-E8327B287A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07472" y="8880039"/>
            <a:ext cx="3145133" cy="74753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1948" y="1161442"/>
            <a:ext cx="11830147" cy="2032633"/>
            <a:chOff x="0" y="0"/>
            <a:chExt cx="15773529" cy="27101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773529" cy="2710177"/>
            </a:xfrm>
            <a:custGeom>
              <a:avLst/>
              <a:gdLst/>
              <a:ahLst/>
              <a:cxnLst/>
              <a:rect l="l" t="t" r="r" b="b"/>
              <a:pathLst>
                <a:path w="15773529" h="2710177">
                  <a:moveTo>
                    <a:pt x="0" y="0"/>
                  </a:moveTo>
                  <a:lnTo>
                    <a:pt x="15773529" y="0"/>
                  </a:lnTo>
                  <a:lnTo>
                    <a:pt x="15773529" y="2710177"/>
                  </a:lnTo>
                  <a:lnTo>
                    <a:pt x="0" y="271017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15773529" cy="268160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290"/>
                </a:lnSpc>
              </a:pPr>
              <a:r>
                <a:rPr lang="en-US" sz="6750" b="1" dirty="0">
                  <a:solidFill>
                    <a:srgbClr val="294A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Bold"/>
                  <a:ea typeface="Helvetica Bold"/>
                  <a:cs typeface="Helvetica Bold"/>
                  <a:sym typeface="Helvetica Bold"/>
                </a:rPr>
                <a:t>Let Us Know How</a:t>
              </a:r>
            </a:p>
            <a:p>
              <a:pPr algn="ctr">
                <a:lnSpc>
                  <a:spcPts val="7290"/>
                </a:lnSpc>
              </a:pPr>
              <a:r>
                <a:rPr lang="en-US" sz="6750" b="1" dirty="0">
                  <a:solidFill>
                    <a:srgbClr val="294A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Bold"/>
                  <a:ea typeface="Helvetica Bold"/>
                  <a:cs typeface="Helvetica Bold"/>
                  <a:sym typeface="Helvetica Bold"/>
                </a:rPr>
                <a:t>We Did! </a:t>
              </a:r>
            </a:p>
          </p:txBody>
        </p:sp>
      </p:grpSp>
      <p:sp>
        <p:nvSpPr>
          <p:cNvPr id="5" name="Freeform 5" descr="CDNLA-Shop-App.png"/>
          <p:cNvSpPr/>
          <p:nvPr/>
        </p:nvSpPr>
        <p:spPr>
          <a:xfrm>
            <a:off x="6226775" y="177696"/>
            <a:ext cx="14642624" cy="9429792"/>
          </a:xfrm>
          <a:custGeom>
            <a:avLst/>
            <a:gdLst/>
            <a:ahLst/>
            <a:cxnLst/>
            <a:rect l="l" t="t" r="r" b="b"/>
            <a:pathLst>
              <a:path w="14642624" h="9429792">
                <a:moveTo>
                  <a:pt x="0" y="0"/>
                </a:moveTo>
                <a:lnTo>
                  <a:pt x="14642624" y="0"/>
                </a:lnTo>
                <a:lnTo>
                  <a:pt x="14642624" y="9429792"/>
                </a:lnTo>
                <a:lnTo>
                  <a:pt x="0" y="94297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65" r="-34" b="-176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 descr="IOS-icon-cd-nla-shows-1024x1024.png"/>
          <p:cNvSpPr/>
          <p:nvPr/>
        </p:nvSpPr>
        <p:spPr>
          <a:xfrm>
            <a:off x="8400910" y="6658262"/>
            <a:ext cx="1885697" cy="1885696"/>
          </a:xfrm>
          <a:custGeom>
            <a:avLst/>
            <a:gdLst/>
            <a:ahLst/>
            <a:cxnLst/>
            <a:rect l="l" t="t" r="r" b="b"/>
            <a:pathLst>
              <a:path w="1885697" h="1885696">
                <a:moveTo>
                  <a:pt x="0" y="0"/>
                </a:moveTo>
                <a:lnTo>
                  <a:pt x="1885697" y="0"/>
                </a:lnTo>
                <a:lnTo>
                  <a:pt x="1885697" y="1885696"/>
                </a:lnTo>
                <a:lnTo>
                  <a:pt x="0" y="18856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-951948" y="3097828"/>
            <a:ext cx="11830147" cy="878203"/>
            <a:chOff x="0" y="0"/>
            <a:chExt cx="15773529" cy="117093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773529" cy="1170937"/>
            </a:xfrm>
            <a:custGeom>
              <a:avLst/>
              <a:gdLst/>
              <a:ahLst/>
              <a:cxnLst/>
              <a:rect l="l" t="t" r="r" b="b"/>
              <a:pathLst>
                <a:path w="15773529" h="1170937">
                  <a:moveTo>
                    <a:pt x="0" y="0"/>
                  </a:moveTo>
                  <a:lnTo>
                    <a:pt x="15773529" y="0"/>
                  </a:lnTo>
                  <a:lnTo>
                    <a:pt x="15773529" y="1170937"/>
                  </a:lnTo>
                  <a:lnTo>
                    <a:pt x="0" y="11709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5773529" cy="121856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300"/>
                </a:lnSpc>
              </a:pPr>
              <a:r>
                <a:rPr lang="en-US" sz="5250" b="1" dirty="0">
                  <a:solidFill>
                    <a:srgbClr val="A45C3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Bold"/>
                  <a:ea typeface="Helvetica Bold"/>
                  <a:cs typeface="Helvetica Bold"/>
                  <a:sym typeface="Helvetica Bold"/>
                </a:rPr>
                <a:t>Fill Out the Survey</a:t>
              </a:r>
            </a:p>
          </p:txBody>
        </p:sp>
      </p:grpSp>
      <p:sp>
        <p:nvSpPr>
          <p:cNvPr id="10" name="Freeform 10" descr="footer.png"/>
          <p:cNvSpPr/>
          <p:nvPr/>
        </p:nvSpPr>
        <p:spPr>
          <a:xfrm>
            <a:off x="-4764" y="8597626"/>
            <a:ext cx="18297527" cy="1701865"/>
          </a:xfrm>
          <a:custGeom>
            <a:avLst/>
            <a:gdLst/>
            <a:ahLst/>
            <a:cxnLst/>
            <a:rect l="l" t="t" r="r" b="b"/>
            <a:pathLst>
              <a:path w="18297527" h="1701865">
                <a:moveTo>
                  <a:pt x="0" y="0"/>
                </a:moveTo>
                <a:lnTo>
                  <a:pt x="18297527" y="0"/>
                </a:lnTo>
                <a:lnTo>
                  <a:pt x="18297527" y="1701865"/>
                </a:lnTo>
                <a:lnTo>
                  <a:pt x="0" y="17018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427" r="-508" b="-1554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 descr="Educational Survey QR Code.png"/>
          <p:cNvSpPr/>
          <p:nvPr/>
        </p:nvSpPr>
        <p:spPr>
          <a:xfrm>
            <a:off x="2886675" y="4444807"/>
            <a:ext cx="4152901" cy="4152901"/>
          </a:xfrm>
          <a:custGeom>
            <a:avLst/>
            <a:gdLst/>
            <a:ahLst/>
            <a:cxnLst/>
            <a:rect l="l" t="t" r="r" b="b"/>
            <a:pathLst>
              <a:path w="4152901" h="4152901">
                <a:moveTo>
                  <a:pt x="0" y="0"/>
                </a:moveTo>
                <a:lnTo>
                  <a:pt x="4152901" y="0"/>
                </a:lnTo>
                <a:lnTo>
                  <a:pt x="4152901" y="4152901"/>
                </a:lnTo>
                <a:lnTo>
                  <a:pt x="0" y="41529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oter.png"/>
          <p:cNvSpPr/>
          <p:nvPr/>
        </p:nvSpPr>
        <p:spPr>
          <a:xfrm>
            <a:off x="-4764" y="8597626"/>
            <a:ext cx="18297527" cy="1701865"/>
          </a:xfrm>
          <a:custGeom>
            <a:avLst/>
            <a:gdLst/>
            <a:ahLst/>
            <a:cxnLst/>
            <a:rect l="l" t="t" r="r" b="b"/>
            <a:pathLst>
              <a:path w="18297527" h="1701865">
                <a:moveTo>
                  <a:pt x="0" y="0"/>
                </a:moveTo>
                <a:lnTo>
                  <a:pt x="18297527" y="0"/>
                </a:lnTo>
                <a:lnTo>
                  <a:pt x="18297527" y="1701865"/>
                </a:lnTo>
                <a:lnTo>
                  <a:pt x="0" y="17018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427" r="-508" b="-1554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 descr="CDNLA-show-vegas-Paris-2025-logo2.png"/>
          <p:cNvSpPr/>
          <p:nvPr/>
        </p:nvSpPr>
        <p:spPr>
          <a:xfrm>
            <a:off x="1326546" y="2770691"/>
            <a:ext cx="15634908" cy="2602309"/>
          </a:xfrm>
          <a:custGeom>
            <a:avLst/>
            <a:gdLst/>
            <a:ahLst/>
            <a:cxnLst/>
            <a:rect l="l" t="t" r="r" b="b"/>
            <a:pathLst>
              <a:path w="15634908" h="2602309">
                <a:moveTo>
                  <a:pt x="0" y="0"/>
                </a:moveTo>
                <a:lnTo>
                  <a:pt x="15634908" y="0"/>
                </a:lnTo>
                <a:lnTo>
                  <a:pt x="15634908" y="2602309"/>
                </a:lnTo>
                <a:lnTo>
                  <a:pt x="0" y="2602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264" r="-305" b="-1026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479782" y="5566431"/>
            <a:ext cx="15328436" cy="1316353"/>
            <a:chOff x="0" y="0"/>
            <a:chExt cx="20437914" cy="175513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437914" cy="1755137"/>
            </a:xfrm>
            <a:custGeom>
              <a:avLst/>
              <a:gdLst/>
              <a:ahLst/>
              <a:cxnLst/>
              <a:rect l="l" t="t" r="r" b="b"/>
              <a:pathLst>
                <a:path w="20437914" h="1755137">
                  <a:moveTo>
                    <a:pt x="0" y="0"/>
                  </a:moveTo>
                  <a:lnTo>
                    <a:pt x="20437914" y="0"/>
                  </a:lnTo>
                  <a:lnTo>
                    <a:pt x="20437914" y="1755137"/>
                  </a:lnTo>
                  <a:lnTo>
                    <a:pt x="0" y="17551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20437914" cy="181228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9000"/>
                </a:lnSpc>
              </a:pPr>
              <a:endPara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ts val="9000"/>
                </a:lnSpc>
              </a:pPr>
              <a:r>
                <a:rPr lang="en-US" sz="7500" b="1" i="1" dirty="0">
                  <a:solidFill>
                    <a:srgbClr val="DEA45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Bold Italics"/>
                  <a:ea typeface="Helvetica Bold Italics"/>
                  <a:cs typeface="Helvetica Bold Italics"/>
                  <a:sym typeface="Helvetica Bold Italics"/>
                </a:rPr>
                <a:t>Thank You for Joining Us!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oter.png"/>
          <p:cNvSpPr/>
          <p:nvPr/>
        </p:nvSpPr>
        <p:spPr>
          <a:xfrm>
            <a:off x="-4764" y="8597626"/>
            <a:ext cx="18297527" cy="1701865"/>
          </a:xfrm>
          <a:custGeom>
            <a:avLst/>
            <a:gdLst/>
            <a:ahLst/>
            <a:cxnLst/>
            <a:rect l="l" t="t" r="r" b="b"/>
            <a:pathLst>
              <a:path w="18297527" h="1701865">
                <a:moveTo>
                  <a:pt x="0" y="0"/>
                </a:moveTo>
                <a:lnTo>
                  <a:pt x="18297527" y="0"/>
                </a:lnTo>
                <a:lnTo>
                  <a:pt x="18297527" y="1701865"/>
                </a:lnTo>
                <a:lnTo>
                  <a:pt x="0" y="17018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427" r="-508" b="-15547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895600" y="1105710"/>
            <a:ext cx="11419166" cy="3567586"/>
            <a:chOff x="-1436844" y="102680"/>
            <a:chExt cx="15225555" cy="4756781"/>
          </a:xfrm>
        </p:grpSpPr>
        <p:sp>
          <p:nvSpPr>
            <p:cNvPr id="4" name="Freeform 4"/>
            <p:cNvSpPr/>
            <p:nvPr/>
          </p:nvSpPr>
          <p:spPr>
            <a:xfrm>
              <a:off x="-1436844" y="102680"/>
              <a:ext cx="13788712" cy="3152137"/>
            </a:xfrm>
            <a:custGeom>
              <a:avLst/>
              <a:gdLst/>
              <a:ahLst/>
              <a:cxnLst/>
              <a:rect l="l" t="t" r="r" b="b"/>
              <a:pathLst>
                <a:path w="13788712" h="3152137">
                  <a:moveTo>
                    <a:pt x="0" y="0"/>
                  </a:moveTo>
                  <a:lnTo>
                    <a:pt x="13788712" y="0"/>
                  </a:lnTo>
                  <a:lnTo>
                    <a:pt x="13788712" y="3152137"/>
                  </a:lnTo>
                  <a:lnTo>
                    <a:pt x="0" y="31521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1" y="1650173"/>
              <a:ext cx="13788712" cy="320928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/>
              <a:r>
                <a:rPr lang="en-US" sz="9600" b="1" spc="100" dirty="0">
                  <a:solidFill>
                    <a:srgbClr val="A45C3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Bold"/>
                  <a:ea typeface="Helvetica Bold"/>
                  <a:cs typeface="Helvetica Bold"/>
                  <a:sym typeface="Helvetica Bold"/>
                </a:rPr>
                <a:t>Pricing for Profitability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-341062" y="6372909"/>
            <a:ext cx="16230600" cy="3644265"/>
          </a:xfrm>
          <a:custGeom>
            <a:avLst/>
            <a:gdLst/>
            <a:ahLst/>
            <a:cxnLst/>
            <a:rect l="l" t="t" r="r" b="b"/>
            <a:pathLst>
              <a:path w="21640800" h="4859020">
                <a:moveTo>
                  <a:pt x="0" y="0"/>
                </a:moveTo>
                <a:lnTo>
                  <a:pt x="21640800" y="0"/>
                </a:lnTo>
                <a:lnTo>
                  <a:pt x="21640800" y="4859020"/>
                </a:lnTo>
                <a:lnTo>
                  <a:pt x="0" y="485902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10"/>
          <p:cNvSpPr/>
          <p:nvPr/>
        </p:nvSpPr>
        <p:spPr>
          <a:xfrm>
            <a:off x="11176399" y="11328158"/>
            <a:ext cx="3574395" cy="371476"/>
          </a:xfrm>
          <a:custGeom>
            <a:avLst/>
            <a:gdLst/>
            <a:ahLst/>
            <a:cxnLst/>
            <a:rect l="l" t="t" r="r" b="b"/>
            <a:pathLst>
              <a:path w="4765860" h="495301">
                <a:moveTo>
                  <a:pt x="0" y="0"/>
                </a:moveTo>
                <a:lnTo>
                  <a:pt x="4765860" y="0"/>
                </a:lnTo>
                <a:lnTo>
                  <a:pt x="4765860" y="495301"/>
                </a:lnTo>
                <a:lnTo>
                  <a:pt x="0" y="49530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Freeform 13" descr="CDNLA-show-vegas-Paris-2025-logo2.png"/>
          <p:cNvSpPr/>
          <p:nvPr/>
        </p:nvSpPr>
        <p:spPr>
          <a:xfrm>
            <a:off x="1047682" y="8526390"/>
            <a:ext cx="6159380" cy="1029996"/>
          </a:xfrm>
          <a:custGeom>
            <a:avLst/>
            <a:gdLst/>
            <a:ahLst/>
            <a:cxnLst/>
            <a:rect l="l" t="t" r="r" b="b"/>
            <a:pathLst>
              <a:path w="6159380" h="1029996">
                <a:moveTo>
                  <a:pt x="0" y="0"/>
                </a:moveTo>
                <a:lnTo>
                  <a:pt x="6159381" y="0"/>
                </a:lnTo>
                <a:lnTo>
                  <a:pt x="6159381" y="1029996"/>
                </a:lnTo>
                <a:lnTo>
                  <a:pt x="0" y="10299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264" r="-776" b="-1026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14383732" y="8509380"/>
            <a:ext cx="3392640" cy="1446046"/>
            <a:chOff x="0" y="0"/>
            <a:chExt cx="4523520" cy="1928062"/>
          </a:xfrm>
        </p:grpSpPr>
        <p:sp>
          <p:nvSpPr>
            <p:cNvPr id="16" name="Freeform 16"/>
            <p:cNvSpPr/>
            <p:nvPr/>
          </p:nvSpPr>
          <p:spPr>
            <a:xfrm>
              <a:off x="12700" y="12700"/>
              <a:ext cx="4498086" cy="1902714"/>
            </a:xfrm>
            <a:custGeom>
              <a:avLst/>
              <a:gdLst/>
              <a:ahLst/>
              <a:cxnLst/>
              <a:rect l="l" t="t" r="r" b="b"/>
              <a:pathLst>
                <a:path w="4498086" h="1902714">
                  <a:moveTo>
                    <a:pt x="0" y="220218"/>
                  </a:moveTo>
                  <a:cubicBezTo>
                    <a:pt x="0" y="98552"/>
                    <a:pt x="99314" y="0"/>
                    <a:pt x="221869" y="0"/>
                  </a:cubicBezTo>
                  <a:lnTo>
                    <a:pt x="4276217" y="0"/>
                  </a:lnTo>
                  <a:cubicBezTo>
                    <a:pt x="4398772" y="0"/>
                    <a:pt x="4498086" y="98552"/>
                    <a:pt x="4498086" y="220218"/>
                  </a:cubicBezTo>
                  <a:lnTo>
                    <a:pt x="4498086" y="1682496"/>
                  </a:lnTo>
                  <a:cubicBezTo>
                    <a:pt x="4498086" y="1804035"/>
                    <a:pt x="4398772" y="1902714"/>
                    <a:pt x="4276217" y="1902714"/>
                  </a:cubicBezTo>
                  <a:lnTo>
                    <a:pt x="221869" y="1902714"/>
                  </a:lnTo>
                  <a:cubicBezTo>
                    <a:pt x="99314" y="1902714"/>
                    <a:pt x="0" y="1804035"/>
                    <a:pt x="0" y="168249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4523486" cy="1928114"/>
            </a:xfrm>
            <a:custGeom>
              <a:avLst/>
              <a:gdLst/>
              <a:ahLst/>
              <a:cxnLst/>
              <a:rect l="l" t="t" r="r" b="b"/>
              <a:pathLst>
                <a:path w="4523486" h="1928114">
                  <a:moveTo>
                    <a:pt x="0" y="232918"/>
                  </a:moveTo>
                  <a:cubicBezTo>
                    <a:pt x="0" y="104140"/>
                    <a:pt x="105156" y="0"/>
                    <a:pt x="234569" y="0"/>
                  </a:cubicBezTo>
                  <a:lnTo>
                    <a:pt x="4288917" y="0"/>
                  </a:lnTo>
                  <a:lnTo>
                    <a:pt x="4288917" y="12700"/>
                  </a:lnTo>
                  <a:lnTo>
                    <a:pt x="4288917" y="0"/>
                  </a:lnTo>
                  <a:cubicBezTo>
                    <a:pt x="4418330" y="0"/>
                    <a:pt x="4523486" y="104140"/>
                    <a:pt x="4523486" y="232918"/>
                  </a:cubicBezTo>
                  <a:lnTo>
                    <a:pt x="4510786" y="232918"/>
                  </a:lnTo>
                  <a:lnTo>
                    <a:pt x="4523486" y="232918"/>
                  </a:lnTo>
                  <a:lnTo>
                    <a:pt x="4523486" y="1695196"/>
                  </a:lnTo>
                  <a:lnTo>
                    <a:pt x="4510786" y="1695196"/>
                  </a:lnTo>
                  <a:lnTo>
                    <a:pt x="4523486" y="1695196"/>
                  </a:lnTo>
                  <a:cubicBezTo>
                    <a:pt x="4523486" y="1823847"/>
                    <a:pt x="4418330" y="1928114"/>
                    <a:pt x="4288917" y="1928114"/>
                  </a:cubicBezTo>
                  <a:lnTo>
                    <a:pt x="4288917" y="1915414"/>
                  </a:lnTo>
                  <a:lnTo>
                    <a:pt x="4288917" y="1928114"/>
                  </a:lnTo>
                  <a:lnTo>
                    <a:pt x="234569" y="1928114"/>
                  </a:lnTo>
                  <a:lnTo>
                    <a:pt x="234569" y="1915414"/>
                  </a:lnTo>
                  <a:lnTo>
                    <a:pt x="234569" y="1928114"/>
                  </a:lnTo>
                  <a:cubicBezTo>
                    <a:pt x="105156" y="1928114"/>
                    <a:pt x="0" y="1823847"/>
                    <a:pt x="0" y="1695196"/>
                  </a:cubicBezTo>
                  <a:lnTo>
                    <a:pt x="0" y="232918"/>
                  </a:lnTo>
                  <a:lnTo>
                    <a:pt x="12700" y="232918"/>
                  </a:lnTo>
                  <a:lnTo>
                    <a:pt x="0" y="232918"/>
                  </a:lnTo>
                  <a:moveTo>
                    <a:pt x="25400" y="232918"/>
                  </a:moveTo>
                  <a:lnTo>
                    <a:pt x="25400" y="1695196"/>
                  </a:lnTo>
                  <a:lnTo>
                    <a:pt x="12700" y="1695196"/>
                  </a:lnTo>
                  <a:lnTo>
                    <a:pt x="25400" y="1695196"/>
                  </a:lnTo>
                  <a:cubicBezTo>
                    <a:pt x="25400" y="1809623"/>
                    <a:pt x="118999" y="1902714"/>
                    <a:pt x="234569" y="1902714"/>
                  </a:cubicBezTo>
                  <a:lnTo>
                    <a:pt x="4288917" y="1902714"/>
                  </a:lnTo>
                  <a:cubicBezTo>
                    <a:pt x="4404487" y="1902714"/>
                    <a:pt x="4498086" y="1809750"/>
                    <a:pt x="4498086" y="1695196"/>
                  </a:cubicBezTo>
                  <a:lnTo>
                    <a:pt x="4498086" y="232918"/>
                  </a:lnTo>
                  <a:cubicBezTo>
                    <a:pt x="4498086" y="118364"/>
                    <a:pt x="4404614" y="25400"/>
                    <a:pt x="4288917" y="25400"/>
                  </a:cubicBezTo>
                  <a:lnTo>
                    <a:pt x="234569" y="25400"/>
                  </a:lnTo>
                  <a:lnTo>
                    <a:pt x="234569" y="12700"/>
                  </a:lnTo>
                  <a:lnTo>
                    <a:pt x="234569" y="25400"/>
                  </a:lnTo>
                  <a:cubicBezTo>
                    <a:pt x="118999" y="25400"/>
                    <a:pt x="25400" y="118364"/>
                    <a:pt x="25400" y="23291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7DD84FF9-3683-4ABC-AACE-5E01EC699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5013" y="8848561"/>
            <a:ext cx="3230051" cy="7677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3ED9FB-2E76-9610-9F7C-5F539F18EF2A}"/>
              </a:ext>
            </a:extLst>
          </p:cNvPr>
          <p:cNvSpPr txBox="1"/>
          <p:nvPr/>
        </p:nvSpPr>
        <p:spPr>
          <a:xfrm>
            <a:off x="762000" y="5987310"/>
            <a:ext cx="169330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J.D. Alexander </a:t>
            </a:r>
            <a:r>
              <a:rPr lang="en-US" sz="4200" b="1" i="1" dirty="0">
                <a:solidFill>
                  <a:srgbClr val="002060"/>
                </a:solidFill>
              </a:rPr>
              <a:t>of RMA Worldwide          </a:t>
            </a:r>
            <a:r>
              <a:rPr lang="en-US" sz="4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Jorge Sanchez </a:t>
            </a:r>
            <a:r>
              <a:rPr lang="en-US" sz="4200" b="1" i="1" dirty="0">
                <a:solidFill>
                  <a:srgbClr val="002060"/>
                </a:solidFill>
              </a:rPr>
              <a:t>of Hermes Worldwide</a:t>
            </a:r>
          </a:p>
          <a:p>
            <a:endParaRPr lang="en-US" sz="4200" b="1" i="1" dirty="0">
              <a:solidFill>
                <a:srgbClr val="002060"/>
              </a:solidFill>
            </a:endParaRPr>
          </a:p>
          <a:p>
            <a:pPr algn="ctr"/>
            <a:r>
              <a:rPr lang="en-US" sz="4200" b="1" i="1" dirty="0">
                <a:solidFill>
                  <a:srgbClr val="002060"/>
                </a:solidFill>
              </a:rPr>
              <a:t>Moderator: </a:t>
            </a:r>
            <a:r>
              <a:rPr lang="en-US" sz="4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Andy Hernandez </a:t>
            </a:r>
            <a:r>
              <a:rPr lang="en-US" sz="4200" b="1" i="1" dirty="0">
                <a:solidFill>
                  <a:srgbClr val="002060"/>
                </a:solidFill>
              </a:rPr>
              <a:t>of CTA Worldwide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28927" y="1253052"/>
            <a:ext cx="11830147" cy="2364103"/>
            <a:chOff x="0" y="0"/>
            <a:chExt cx="15773529" cy="31521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773529" cy="3152137"/>
            </a:xfrm>
            <a:custGeom>
              <a:avLst/>
              <a:gdLst/>
              <a:ahLst/>
              <a:cxnLst/>
              <a:rect l="l" t="t" r="r" b="b"/>
              <a:pathLst>
                <a:path w="15773529" h="3152137">
                  <a:moveTo>
                    <a:pt x="0" y="0"/>
                  </a:moveTo>
                  <a:lnTo>
                    <a:pt x="15773529" y="0"/>
                  </a:lnTo>
                  <a:lnTo>
                    <a:pt x="15773529" y="3152137"/>
                  </a:lnTo>
                  <a:lnTo>
                    <a:pt x="0" y="31521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5773529" cy="320928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9000"/>
                </a:lnSpc>
              </a:pPr>
              <a:r>
                <a:rPr lang="en-US" sz="7500" b="1" dirty="0">
                  <a:solidFill>
                    <a:srgbClr val="A45C3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Bold"/>
                  <a:ea typeface="Helvetica Bold"/>
                  <a:cs typeface="Helvetica Bold"/>
                  <a:sym typeface="Helvetica Bold"/>
                </a:rPr>
                <a:t>Welcome &amp; Thank You to Our Sponsors</a:t>
              </a:r>
            </a:p>
          </p:txBody>
        </p:sp>
      </p:grpSp>
      <p:sp>
        <p:nvSpPr>
          <p:cNvPr id="6" name="Freeform 6" descr="footer.png"/>
          <p:cNvSpPr/>
          <p:nvPr/>
        </p:nvSpPr>
        <p:spPr>
          <a:xfrm>
            <a:off x="-4764" y="8597626"/>
            <a:ext cx="18297527" cy="1701865"/>
          </a:xfrm>
          <a:custGeom>
            <a:avLst/>
            <a:gdLst/>
            <a:ahLst/>
            <a:cxnLst/>
            <a:rect l="l" t="t" r="r" b="b"/>
            <a:pathLst>
              <a:path w="18297527" h="1701865">
                <a:moveTo>
                  <a:pt x="0" y="0"/>
                </a:moveTo>
                <a:lnTo>
                  <a:pt x="18297527" y="0"/>
                </a:lnTo>
                <a:lnTo>
                  <a:pt x="18297527" y="1701865"/>
                </a:lnTo>
                <a:lnTo>
                  <a:pt x="0" y="17018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427" r="-508" b="-1554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 descr="CDNLA-show-vegas-Paris-2025-logo2.png"/>
          <p:cNvSpPr/>
          <p:nvPr/>
        </p:nvSpPr>
        <p:spPr>
          <a:xfrm>
            <a:off x="1047682" y="8526390"/>
            <a:ext cx="6159380" cy="1029996"/>
          </a:xfrm>
          <a:custGeom>
            <a:avLst/>
            <a:gdLst/>
            <a:ahLst/>
            <a:cxnLst/>
            <a:rect l="l" t="t" r="r" b="b"/>
            <a:pathLst>
              <a:path w="6159380" h="1029996">
                <a:moveTo>
                  <a:pt x="0" y="0"/>
                </a:moveTo>
                <a:lnTo>
                  <a:pt x="6159381" y="0"/>
                </a:lnTo>
                <a:lnTo>
                  <a:pt x="6159381" y="1029996"/>
                </a:lnTo>
                <a:lnTo>
                  <a:pt x="0" y="10299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264" r="-776" b="-1026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5DE3FAC-6BD2-409C-9605-78270A8453A7}"/>
              </a:ext>
            </a:extLst>
          </p:cNvPr>
          <p:cNvGrpSpPr/>
          <p:nvPr/>
        </p:nvGrpSpPr>
        <p:grpSpPr>
          <a:xfrm>
            <a:off x="3203906" y="3655978"/>
            <a:ext cx="11952513" cy="4421945"/>
            <a:chOff x="4532540" y="5104644"/>
            <a:chExt cx="15318920" cy="4875435"/>
          </a:xfrm>
        </p:grpSpPr>
        <p:pic>
          <p:nvPicPr>
            <p:cNvPr id="9" name="Buffalo-Limo-Logo-17-logo-tag-BW.png" descr="Buffalo-Limo-Logo-17-logo-tag-BW.png">
              <a:extLst>
                <a:ext uri="{FF2B5EF4-FFF2-40B4-BE49-F238E27FC236}">
                  <a16:creationId xmlns:a16="http://schemas.microsoft.com/office/drawing/2014/main" id="{A2627467-6AE5-4574-B5DB-563A34D1D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8900" r="8899"/>
            <a:stretch>
              <a:fillRect/>
            </a:stretch>
          </p:blipFill>
          <p:spPr>
            <a:xfrm>
              <a:off x="4532540" y="6125032"/>
              <a:ext cx="4753160" cy="385504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0" name="Coffee Sponsor">
              <a:extLst>
                <a:ext uri="{FF2B5EF4-FFF2-40B4-BE49-F238E27FC236}">
                  <a16:creationId xmlns:a16="http://schemas.microsoft.com/office/drawing/2014/main" id="{88DC59AC-27CD-4D27-AC7D-62FD4A3FB596}"/>
                </a:ext>
              </a:extLst>
            </p:cNvPr>
            <p:cNvSpPr txBox="1"/>
            <p:nvPr/>
          </p:nvSpPr>
          <p:spPr>
            <a:xfrm>
              <a:off x="4532540" y="5104644"/>
              <a:ext cx="4753159" cy="5588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>
                <a:defRPr sz="3000" b="1" i="1">
                  <a:solidFill>
                    <a:srgbClr val="223D69"/>
                  </a:solidFill>
                  <a:latin typeface="Lato-Black"/>
                  <a:ea typeface="Lato-Black"/>
                  <a:cs typeface="Lato-Black"/>
                  <a:sym typeface="Lato-Black"/>
                </a:defRPr>
              </a:lvl1pPr>
            </a:lstStyle>
            <a:p>
              <a:r>
                <a:rPr dirty="0"/>
                <a:t>Coffee Sponsor</a:t>
              </a:r>
            </a:p>
          </p:txBody>
        </p:sp>
        <p:sp>
          <p:nvSpPr>
            <p:cNvPr id="11" name="Line">
              <a:extLst>
                <a:ext uri="{FF2B5EF4-FFF2-40B4-BE49-F238E27FC236}">
                  <a16:creationId xmlns:a16="http://schemas.microsoft.com/office/drawing/2014/main" id="{54B9C273-5DD4-43D6-81B4-1ADAC7509709}"/>
                </a:ext>
              </a:extLst>
            </p:cNvPr>
            <p:cNvSpPr/>
            <p:nvPr/>
          </p:nvSpPr>
          <p:spPr>
            <a:xfrm flipV="1">
              <a:off x="11234868" y="6227844"/>
              <a:ext cx="1" cy="3098705"/>
            </a:xfrm>
            <a:prstGeom prst="line">
              <a:avLst/>
            </a:prstGeom>
            <a:ln w="50800">
              <a:solidFill>
                <a:srgbClr val="D5D5D5"/>
              </a:solidFill>
              <a:miter lim="400000"/>
            </a:ln>
          </p:spPr>
          <p:txBody>
            <a:bodyPr lIns="45718" tIns="45718" rIns="45718" bIns="45718"/>
            <a:lstStyle/>
            <a:p>
              <a:endParaRPr dirty="0"/>
            </a:p>
          </p:txBody>
        </p:sp>
        <p:sp>
          <p:nvSpPr>
            <p:cNvPr id="12" name="Audio Visual Co-Sponsors">
              <a:extLst>
                <a:ext uri="{FF2B5EF4-FFF2-40B4-BE49-F238E27FC236}">
                  <a16:creationId xmlns:a16="http://schemas.microsoft.com/office/drawing/2014/main" id="{0F1A6C5F-1008-4ECE-9201-5EA23337E48A}"/>
                </a:ext>
              </a:extLst>
            </p:cNvPr>
            <p:cNvSpPr txBox="1"/>
            <p:nvPr/>
          </p:nvSpPr>
          <p:spPr>
            <a:xfrm>
              <a:off x="14574558" y="5104644"/>
              <a:ext cx="5276902" cy="5588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>
                <a:defRPr sz="3000" b="1" i="1">
                  <a:solidFill>
                    <a:srgbClr val="223D69"/>
                  </a:solidFill>
                  <a:latin typeface="Lato-Black"/>
                  <a:ea typeface="Lato-Black"/>
                  <a:cs typeface="Lato-Black"/>
                  <a:sym typeface="Lato-Black"/>
                </a:defRPr>
              </a:lvl1pPr>
            </a:lstStyle>
            <a:p>
              <a:r>
                <a:rPr dirty="0"/>
                <a:t>Audio Visual Sponsor</a:t>
              </a:r>
            </a:p>
          </p:txBody>
        </p:sp>
        <p:pic>
          <p:nvPicPr>
            <p:cNvPr id="13" name="Picture 12" descr="A black and white logo&#10;&#10;Description automatically generated">
              <a:extLst>
                <a:ext uri="{FF2B5EF4-FFF2-40B4-BE49-F238E27FC236}">
                  <a16:creationId xmlns:a16="http://schemas.microsoft.com/office/drawing/2014/main" id="{1BD553F5-F4C4-4BD1-902B-743AABA52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98159" y="6508346"/>
              <a:ext cx="6328539" cy="2742367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000" y="1109225"/>
            <a:ext cx="17385822" cy="1047274"/>
            <a:chOff x="-1864300" y="-38100"/>
            <a:chExt cx="21503701" cy="13963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639400" cy="1358265"/>
            </a:xfrm>
            <a:custGeom>
              <a:avLst/>
              <a:gdLst/>
              <a:ahLst/>
              <a:cxnLst/>
              <a:rect l="l" t="t" r="r" b="b"/>
              <a:pathLst>
                <a:path w="19639400" h="1358265">
                  <a:moveTo>
                    <a:pt x="0" y="0"/>
                  </a:moveTo>
                  <a:lnTo>
                    <a:pt x="19639400" y="0"/>
                  </a:lnTo>
                  <a:lnTo>
                    <a:pt x="19639400" y="1358265"/>
                  </a:lnTo>
                  <a:lnTo>
                    <a:pt x="0" y="135826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1864300" y="-38100"/>
              <a:ext cx="21503701" cy="139636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750"/>
                </a:lnSpc>
              </a:pPr>
              <a:r>
                <a:rPr lang="en-US" sz="5600" b="1" spc="600" dirty="0">
                  <a:solidFill>
                    <a:srgbClr val="A45C3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Bold"/>
                  <a:ea typeface="Helvetica Bold"/>
                  <a:cs typeface="Helvetica Bold"/>
                  <a:sym typeface="Helvetica Bold"/>
                </a:rPr>
                <a:t>Understanding the Main Components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51753" y="2476024"/>
            <a:ext cx="15398348" cy="5425331"/>
            <a:chOff x="0" y="-384665"/>
            <a:chExt cx="20531130" cy="72337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512655" cy="6849110"/>
            </a:xfrm>
            <a:custGeom>
              <a:avLst/>
              <a:gdLst/>
              <a:ahLst/>
              <a:cxnLst/>
              <a:rect l="l" t="t" r="r" b="b"/>
              <a:pathLst>
                <a:path w="20512656" h="6849110">
                  <a:moveTo>
                    <a:pt x="0" y="0"/>
                  </a:moveTo>
                  <a:lnTo>
                    <a:pt x="20512656" y="0"/>
                  </a:lnTo>
                  <a:lnTo>
                    <a:pt x="20512656" y="6849110"/>
                  </a:lnTo>
                  <a:lnTo>
                    <a:pt x="0" y="68491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8473" y="-384665"/>
              <a:ext cx="20512657" cy="701103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t"/>
            <a:lstStyle/>
            <a:p>
              <a:pPr marL="169545" lvl="1" algn="l">
                <a:spcAft>
                  <a:spcPts val="4200"/>
                </a:spcAft>
              </a:pPr>
              <a:r>
                <a:rPr lang="en-US" sz="3750" dirty="0">
                  <a:solidFill>
                    <a:srgbClr val="0262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Bold"/>
                  <a:ea typeface="Helvetica Bold"/>
                  <a:cs typeface="Helvetica Bold"/>
                  <a:sym typeface="Helvetica Bold"/>
                </a:rPr>
                <a:t>FIXED COSTS. </a:t>
              </a:r>
              <a:r>
                <a:rPr lang="en-US" sz="3600" dirty="0">
                  <a:solidFill>
                    <a:srgbClr val="173D6D"/>
                  </a:solidFill>
                  <a:latin typeface="Helvetica"/>
                  <a:ea typeface="Helvetica"/>
                  <a:cs typeface="Helvetica"/>
                  <a:sym typeface="Helvetica"/>
                </a:rPr>
                <a:t>Expenses that do not change regardless of how many trips you run (vehicle payments, insurance, rent, etc.).</a:t>
              </a:r>
            </a:p>
            <a:p>
              <a:pPr marL="169545" lvl="1" algn="l">
                <a:spcAft>
                  <a:spcPts val="4200"/>
                </a:spcAft>
              </a:pPr>
              <a:r>
                <a:rPr lang="en-US" sz="3750" dirty="0">
                  <a:solidFill>
                    <a:srgbClr val="0262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Bold"/>
                  <a:ea typeface="Helvetica Bold"/>
                  <a:cs typeface="Helvetica Bold"/>
                  <a:sym typeface="Helvetica Bold"/>
                </a:rPr>
                <a:t>VARIABLE COSTS. </a:t>
              </a:r>
              <a:r>
                <a:rPr lang="en-US" sz="3600" dirty="0">
                  <a:solidFill>
                    <a:srgbClr val="173D6D"/>
                  </a:solidFill>
                  <a:latin typeface="Helvetica"/>
                  <a:ea typeface="Helvetica"/>
                  <a:cs typeface="Helvetica"/>
                  <a:sym typeface="Helvetica"/>
                </a:rPr>
                <a:t>These are expenses that increase with each trip (fuel, tolls, chauffeur wages, etc.).</a:t>
              </a:r>
            </a:p>
            <a:p>
              <a:pPr marL="169664" lvl="1" algn="l">
                <a:spcAft>
                  <a:spcPts val="4200"/>
                </a:spcAft>
              </a:pPr>
              <a:r>
                <a:rPr lang="en-US" sz="3750" dirty="0">
                  <a:solidFill>
                    <a:srgbClr val="0262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Bold"/>
                  <a:ea typeface="Helvetica Bold"/>
                  <a:cs typeface="Helvetica Bold"/>
                  <a:sym typeface="Helvetica Bold"/>
                </a:rPr>
                <a:t>PROFIT MARGIN. </a:t>
              </a:r>
              <a:r>
                <a:rPr lang="en-US" sz="3600" dirty="0">
                  <a:solidFill>
                    <a:srgbClr val="173D6D"/>
                  </a:solidFill>
                  <a:latin typeface="Helvetica"/>
                  <a:ea typeface="Helvetica"/>
                  <a:cs typeface="Helvetica"/>
                  <a:sym typeface="Helvetica"/>
                </a:rPr>
                <a:t>The amount you charge beyond covering costs to ensure the business is profitable (a percentage markup that ensures a return on investment).</a:t>
              </a:r>
            </a:p>
          </p:txBody>
        </p:sp>
      </p:grpSp>
      <p:sp>
        <p:nvSpPr>
          <p:cNvPr id="8" name="Freeform 8" descr="footer.png"/>
          <p:cNvSpPr/>
          <p:nvPr/>
        </p:nvSpPr>
        <p:spPr>
          <a:xfrm>
            <a:off x="-4764" y="8597626"/>
            <a:ext cx="18297527" cy="1701865"/>
          </a:xfrm>
          <a:custGeom>
            <a:avLst/>
            <a:gdLst/>
            <a:ahLst/>
            <a:cxnLst/>
            <a:rect l="l" t="t" r="r" b="b"/>
            <a:pathLst>
              <a:path w="18297527" h="1701865">
                <a:moveTo>
                  <a:pt x="0" y="0"/>
                </a:moveTo>
                <a:lnTo>
                  <a:pt x="18297527" y="0"/>
                </a:lnTo>
                <a:lnTo>
                  <a:pt x="18297527" y="1701865"/>
                </a:lnTo>
                <a:lnTo>
                  <a:pt x="0" y="17018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427" r="-508" b="-15547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4383732" y="8509380"/>
            <a:ext cx="3392640" cy="1446046"/>
            <a:chOff x="0" y="0"/>
            <a:chExt cx="4523520" cy="1928062"/>
          </a:xfrm>
        </p:grpSpPr>
        <p:sp>
          <p:nvSpPr>
            <p:cNvPr id="10" name="Freeform 10"/>
            <p:cNvSpPr/>
            <p:nvPr/>
          </p:nvSpPr>
          <p:spPr>
            <a:xfrm>
              <a:off x="12700" y="12700"/>
              <a:ext cx="4498086" cy="1902714"/>
            </a:xfrm>
            <a:custGeom>
              <a:avLst/>
              <a:gdLst/>
              <a:ahLst/>
              <a:cxnLst/>
              <a:rect l="l" t="t" r="r" b="b"/>
              <a:pathLst>
                <a:path w="4498086" h="1902714">
                  <a:moveTo>
                    <a:pt x="0" y="220218"/>
                  </a:moveTo>
                  <a:cubicBezTo>
                    <a:pt x="0" y="98552"/>
                    <a:pt x="99314" y="0"/>
                    <a:pt x="221869" y="0"/>
                  </a:cubicBezTo>
                  <a:lnTo>
                    <a:pt x="4276217" y="0"/>
                  </a:lnTo>
                  <a:cubicBezTo>
                    <a:pt x="4398772" y="0"/>
                    <a:pt x="4498086" y="98552"/>
                    <a:pt x="4498086" y="220218"/>
                  </a:cubicBezTo>
                  <a:lnTo>
                    <a:pt x="4498086" y="1682496"/>
                  </a:lnTo>
                  <a:cubicBezTo>
                    <a:pt x="4498086" y="1804035"/>
                    <a:pt x="4398772" y="1902714"/>
                    <a:pt x="4276217" y="1902714"/>
                  </a:cubicBezTo>
                  <a:lnTo>
                    <a:pt x="221869" y="1902714"/>
                  </a:lnTo>
                  <a:cubicBezTo>
                    <a:pt x="99314" y="1902714"/>
                    <a:pt x="0" y="1804035"/>
                    <a:pt x="0" y="168249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4523486" cy="1928114"/>
            </a:xfrm>
            <a:custGeom>
              <a:avLst/>
              <a:gdLst/>
              <a:ahLst/>
              <a:cxnLst/>
              <a:rect l="l" t="t" r="r" b="b"/>
              <a:pathLst>
                <a:path w="4523486" h="1928114">
                  <a:moveTo>
                    <a:pt x="0" y="232918"/>
                  </a:moveTo>
                  <a:cubicBezTo>
                    <a:pt x="0" y="104140"/>
                    <a:pt x="105156" y="0"/>
                    <a:pt x="234569" y="0"/>
                  </a:cubicBezTo>
                  <a:lnTo>
                    <a:pt x="4288917" y="0"/>
                  </a:lnTo>
                  <a:lnTo>
                    <a:pt x="4288917" y="12700"/>
                  </a:lnTo>
                  <a:lnTo>
                    <a:pt x="4288917" y="0"/>
                  </a:lnTo>
                  <a:cubicBezTo>
                    <a:pt x="4418330" y="0"/>
                    <a:pt x="4523486" y="104140"/>
                    <a:pt x="4523486" y="232918"/>
                  </a:cubicBezTo>
                  <a:lnTo>
                    <a:pt x="4510786" y="232918"/>
                  </a:lnTo>
                  <a:lnTo>
                    <a:pt x="4523486" y="232918"/>
                  </a:lnTo>
                  <a:lnTo>
                    <a:pt x="4523486" y="1695196"/>
                  </a:lnTo>
                  <a:lnTo>
                    <a:pt x="4510786" y="1695196"/>
                  </a:lnTo>
                  <a:lnTo>
                    <a:pt x="4523486" y="1695196"/>
                  </a:lnTo>
                  <a:cubicBezTo>
                    <a:pt x="4523486" y="1823847"/>
                    <a:pt x="4418330" y="1928114"/>
                    <a:pt x="4288917" y="1928114"/>
                  </a:cubicBezTo>
                  <a:lnTo>
                    <a:pt x="4288917" y="1915414"/>
                  </a:lnTo>
                  <a:lnTo>
                    <a:pt x="4288917" y="1928114"/>
                  </a:lnTo>
                  <a:lnTo>
                    <a:pt x="234569" y="1928114"/>
                  </a:lnTo>
                  <a:lnTo>
                    <a:pt x="234569" y="1915414"/>
                  </a:lnTo>
                  <a:lnTo>
                    <a:pt x="234569" y="1928114"/>
                  </a:lnTo>
                  <a:cubicBezTo>
                    <a:pt x="105156" y="1928114"/>
                    <a:pt x="0" y="1823847"/>
                    <a:pt x="0" y="1695196"/>
                  </a:cubicBezTo>
                  <a:lnTo>
                    <a:pt x="0" y="232918"/>
                  </a:lnTo>
                  <a:lnTo>
                    <a:pt x="12700" y="232918"/>
                  </a:lnTo>
                  <a:lnTo>
                    <a:pt x="0" y="232918"/>
                  </a:lnTo>
                  <a:moveTo>
                    <a:pt x="25400" y="232918"/>
                  </a:moveTo>
                  <a:lnTo>
                    <a:pt x="25400" y="1695196"/>
                  </a:lnTo>
                  <a:lnTo>
                    <a:pt x="12700" y="1695196"/>
                  </a:lnTo>
                  <a:lnTo>
                    <a:pt x="25400" y="1695196"/>
                  </a:lnTo>
                  <a:cubicBezTo>
                    <a:pt x="25400" y="1809623"/>
                    <a:pt x="118999" y="1902714"/>
                    <a:pt x="234569" y="1902714"/>
                  </a:cubicBezTo>
                  <a:lnTo>
                    <a:pt x="4288917" y="1902714"/>
                  </a:lnTo>
                  <a:cubicBezTo>
                    <a:pt x="4404487" y="1902714"/>
                    <a:pt x="4498086" y="1809750"/>
                    <a:pt x="4498086" y="1695196"/>
                  </a:cubicBezTo>
                  <a:lnTo>
                    <a:pt x="4498086" y="232918"/>
                  </a:lnTo>
                  <a:cubicBezTo>
                    <a:pt x="4498086" y="118364"/>
                    <a:pt x="4404614" y="25400"/>
                    <a:pt x="4288917" y="25400"/>
                  </a:cubicBezTo>
                  <a:lnTo>
                    <a:pt x="234569" y="25400"/>
                  </a:lnTo>
                  <a:lnTo>
                    <a:pt x="234569" y="12700"/>
                  </a:lnTo>
                  <a:lnTo>
                    <a:pt x="234569" y="25400"/>
                  </a:lnTo>
                  <a:cubicBezTo>
                    <a:pt x="118999" y="25400"/>
                    <a:pt x="25400" y="118364"/>
                    <a:pt x="25400" y="23291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3560112" y="9077172"/>
            <a:ext cx="3574395" cy="352426"/>
          </a:xfrm>
          <a:custGeom>
            <a:avLst/>
            <a:gdLst/>
            <a:ahLst/>
            <a:cxnLst/>
            <a:rect l="l" t="t" r="r" b="b"/>
            <a:pathLst>
              <a:path w="4765860" h="469901">
                <a:moveTo>
                  <a:pt x="0" y="0"/>
                </a:moveTo>
                <a:lnTo>
                  <a:pt x="4765860" y="0"/>
                </a:lnTo>
                <a:lnTo>
                  <a:pt x="4765860" y="469901"/>
                </a:lnTo>
                <a:lnTo>
                  <a:pt x="0" y="46990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Freeform 16" descr="CDNLA-show-vegas-Paris-2025-logo2.png"/>
          <p:cNvSpPr/>
          <p:nvPr/>
        </p:nvSpPr>
        <p:spPr>
          <a:xfrm>
            <a:off x="1047682" y="8526390"/>
            <a:ext cx="6159380" cy="1029996"/>
          </a:xfrm>
          <a:custGeom>
            <a:avLst/>
            <a:gdLst/>
            <a:ahLst/>
            <a:cxnLst/>
            <a:rect l="l" t="t" r="r" b="b"/>
            <a:pathLst>
              <a:path w="6159380" h="1029996">
                <a:moveTo>
                  <a:pt x="0" y="0"/>
                </a:moveTo>
                <a:lnTo>
                  <a:pt x="6159381" y="0"/>
                </a:lnTo>
                <a:lnTo>
                  <a:pt x="6159381" y="1029996"/>
                </a:lnTo>
                <a:lnTo>
                  <a:pt x="0" y="10299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264" r="-776" b="-10264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1429BC2-77D3-409F-917B-5B559D558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25024" y="8883787"/>
            <a:ext cx="3110029" cy="73919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838200" y="723900"/>
            <a:ext cx="16459200" cy="1047274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6750"/>
              </a:lnSpc>
            </a:pPr>
            <a:r>
              <a:rPr lang="en-US" sz="5600" b="1" spc="600" dirty="0">
                <a:solidFill>
                  <a:srgbClr val="A45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Bold"/>
                <a:ea typeface="Helvetica Bold"/>
                <a:cs typeface="Helvetica Bold"/>
                <a:sym typeface="Helvetica Bold"/>
              </a:rPr>
              <a:t>Formula for Pricing a Trip Profitably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47682" y="2198577"/>
            <a:ext cx="8168566" cy="4147050"/>
            <a:chOff x="-635091" y="0"/>
            <a:chExt cx="10891420" cy="5529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256329" cy="4092748"/>
            </a:xfrm>
            <a:custGeom>
              <a:avLst/>
              <a:gdLst/>
              <a:ahLst/>
              <a:cxnLst/>
              <a:rect l="l" t="t" r="r" b="b"/>
              <a:pathLst>
                <a:path w="10256329" h="4092748">
                  <a:moveTo>
                    <a:pt x="0" y="0"/>
                  </a:moveTo>
                  <a:lnTo>
                    <a:pt x="10256329" y="0"/>
                  </a:lnTo>
                  <a:lnTo>
                    <a:pt x="10256329" y="4092748"/>
                  </a:lnTo>
                  <a:lnTo>
                    <a:pt x="0" y="409274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635091" y="878564"/>
              <a:ext cx="8886859" cy="4650836"/>
            </a:xfrm>
            <a:prstGeom prst="rect">
              <a:avLst/>
            </a:prstGeom>
            <a:ln>
              <a:solidFill>
                <a:schemeClr val="tx1"/>
              </a:solidFill>
              <a:prstDash val="solid"/>
            </a:ln>
          </p:spPr>
          <p:txBody>
            <a:bodyPr lIns="0" tIns="0" rIns="0" bIns="0" rtlCol="0" anchor="ctr"/>
            <a:lstStyle/>
            <a:p>
              <a:pPr algn="ctr">
                <a:spcAft>
                  <a:spcPts val="1200"/>
                </a:spcAft>
              </a:pPr>
              <a:r>
                <a:rPr lang="en-US" sz="3200" b="1" dirty="0">
                  <a:solidFill>
                    <a:srgbClr val="173D6D"/>
                  </a:solidFill>
                  <a:latin typeface="Helvetica Bold"/>
                  <a:ea typeface="Helvetica Bold"/>
                  <a:cs typeface="Helvetica Bold"/>
                  <a:sym typeface="Helvetica Bold"/>
                </a:rPr>
                <a:t>(Fixed Costs + Variable Costs) ÷ </a:t>
              </a:r>
            </a:p>
            <a:p>
              <a:pPr algn="ctr">
                <a:spcAft>
                  <a:spcPts val="1200"/>
                </a:spcAft>
              </a:pPr>
              <a:r>
                <a:rPr lang="en-US" sz="3200" b="1" dirty="0">
                  <a:solidFill>
                    <a:srgbClr val="173D6D"/>
                  </a:solidFill>
                  <a:latin typeface="Helvetica Bold"/>
                  <a:ea typeface="Helvetica Bold"/>
                  <a:cs typeface="Helvetica Bold"/>
                  <a:sym typeface="Helvetica Bold"/>
                </a:rPr>
                <a:t>Number of Rides + </a:t>
              </a:r>
            </a:p>
            <a:p>
              <a:pPr algn="ctr">
                <a:spcAft>
                  <a:spcPts val="1200"/>
                </a:spcAft>
              </a:pPr>
              <a:r>
                <a:rPr lang="en-US" sz="3200" b="1" dirty="0">
                  <a:solidFill>
                    <a:srgbClr val="173D6D"/>
                  </a:solidFill>
                  <a:latin typeface="Helvetica Bold"/>
                  <a:ea typeface="Helvetica Bold"/>
                  <a:cs typeface="Helvetica Bold"/>
                  <a:sym typeface="Helvetica Bold"/>
                </a:rPr>
                <a:t>Desired Profit Margin = </a:t>
              </a:r>
            </a:p>
            <a:p>
              <a:pPr algn="ctr">
                <a:spcAft>
                  <a:spcPts val="1200"/>
                </a:spcAft>
              </a:pPr>
              <a:r>
                <a:rPr lang="en-US" sz="3200" b="1" dirty="0">
                  <a:solidFill>
                    <a:srgbClr val="173D6D"/>
                  </a:solidFill>
                  <a:latin typeface="Helvetica Bold"/>
                  <a:ea typeface="Helvetica Bold"/>
                  <a:cs typeface="Helvetica Bold"/>
                  <a:sym typeface="Helvetica Bold"/>
                </a:rPr>
                <a:t>Minimum Price Per Trip</a:t>
              </a:r>
            </a:p>
          </p:txBody>
        </p:sp>
      </p:grpSp>
      <p:sp>
        <p:nvSpPr>
          <p:cNvPr id="8" name="Freeform 8" descr="footer.png"/>
          <p:cNvSpPr/>
          <p:nvPr/>
        </p:nvSpPr>
        <p:spPr>
          <a:xfrm>
            <a:off x="-4764" y="8597626"/>
            <a:ext cx="18297527" cy="1701865"/>
          </a:xfrm>
          <a:custGeom>
            <a:avLst/>
            <a:gdLst/>
            <a:ahLst/>
            <a:cxnLst/>
            <a:rect l="l" t="t" r="r" b="b"/>
            <a:pathLst>
              <a:path w="18297527" h="1701865">
                <a:moveTo>
                  <a:pt x="0" y="0"/>
                </a:moveTo>
                <a:lnTo>
                  <a:pt x="18297527" y="0"/>
                </a:lnTo>
                <a:lnTo>
                  <a:pt x="18297527" y="1701865"/>
                </a:lnTo>
                <a:lnTo>
                  <a:pt x="0" y="17018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427" r="-508" b="-15547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4383732" y="8509380"/>
            <a:ext cx="3392640" cy="1446046"/>
            <a:chOff x="0" y="0"/>
            <a:chExt cx="4523520" cy="1928062"/>
          </a:xfrm>
        </p:grpSpPr>
        <p:sp>
          <p:nvSpPr>
            <p:cNvPr id="10" name="Freeform 10"/>
            <p:cNvSpPr/>
            <p:nvPr/>
          </p:nvSpPr>
          <p:spPr>
            <a:xfrm>
              <a:off x="12700" y="12700"/>
              <a:ext cx="4498086" cy="1902714"/>
            </a:xfrm>
            <a:custGeom>
              <a:avLst/>
              <a:gdLst/>
              <a:ahLst/>
              <a:cxnLst/>
              <a:rect l="l" t="t" r="r" b="b"/>
              <a:pathLst>
                <a:path w="4498086" h="1902714">
                  <a:moveTo>
                    <a:pt x="0" y="220218"/>
                  </a:moveTo>
                  <a:cubicBezTo>
                    <a:pt x="0" y="98552"/>
                    <a:pt x="99314" y="0"/>
                    <a:pt x="221869" y="0"/>
                  </a:cubicBezTo>
                  <a:lnTo>
                    <a:pt x="4276217" y="0"/>
                  </a:lnTo>
                  <a:cubicBezTo>
                    <a:pt x="4398772" y="0"/>
                    <a:pt x="4498086" y="98552"/>
                    <a:pt x="4498086" y="220218"/>
                  </a:cubicBezTo>
                  <a:lnTo>
                    <a:pt x="4498086" y="1682496"/>
                  </a:lnTo>
                  <a:cubicBezTo>
                    <a:pt x="4498086" y="1804035"/>
                    <a:pt x="4398772" y="1902714"/>
                    <a:pt x="4276217" y="1902714"/>
                  </a:cubicBezTo>
                  <a:lnTo>
                    <a:pt x="221869" y="1902714"/>
                  </a:lnTo>
                  <a:cubicBezTo>
                    <a:pt x="99314" y="1902714"/>
                    <a:pt x="0" y="1804035"/>
                    <a:pt x="0" y="168249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4523486" cy="1928114"/>
            </a:xfrm>
            <a:custGeom>
              <a:avLst/>
              <a:gdLst/>
              <a:ahLst/>
              <a:cxnLst/>
              <a:rect l="l" t="t" r="r" b="b"/>
              <a:pathLst>
                <a:path w="4523486" h="1928114">
                  <a:moveTo>
                    <a:pt x="0" y="232918"/>
                  </a:moveTo>
                  <a:cubicBezTo>
                    <a:pt x="0" y="104140"/>
                    <a:pt x="105156" y="0"/>
                    <a:pt x="234569" y="0"/>
                  </a:cubicBezTo>
                  <a:lnTo>
                    <a:pt x="4288917" y="0"/>
                  </a:lnTo>
                  <a:lnTo>
                    <a:pt x="4288917" y="12700"/>
                  </a:lnTo>
                  <a:lnTo>
                    <a:pt x="4288917" y="0"/>
                  </a:lnTo>
                  <a:cubicBezTo>
                    <a:pt x="4418330" y="0"/>
                    <a:pt x="4523486" y="104140"/>
                    <a:pt x="4523486" y="232918"/>
                  </a:cubicBezTo>
                  <a:lnTo>
                    <a:pt x="4510786" y="232918"/>
                  </a:lnTo>
                  <a:lnTo>
                    <a:pt x="4523486" y="232918"/>
                  </a:lnTo>
                  <a:lnTo>
                    <a:pt x="4523486" y="1695196"/>
                  </a:lnTo>
                  <a:lnTo>
                    <a:pt x="4510786" y="1695196"/>
                  </a:lnTo>
                  <a:lnTo>
                    <a:pt x="4523486" y="1695196"/>
                  </a:lnTo>
                  <a:cubicBezTo>
                    <a:pt x="4523486" y="1823847"/>
                    <a:pt x="4418330" y="1928114"/>
                    <a:pt x="4288917" y="1928114"/>
                  </a:cubicBezTo>
                  <a:lnTo>
                    <a:pt x="4288917" y="1915414"/>
                  </a:lnTo>
                  <a:lnTo>
                    <a:pt x="4288917" y="1928114"/>
                  </a:lnTo>
                  <a:lnTo>
                    <a:pt x="234569" y="1928114"/>
                  </a:lnTo>
                  <a:lnTo>
                    <a:pt x="234569" y="1915414"/>
                  </a:lnTo>
                  <a:lnTo>
                    <a:pt x="234569" y="1928114"/>
                  </a:lnTo>
                  <a:cubicBezTo>
                    <a:pt x="105156" y="1928114"/>
                    <a:pt x="0" y="1823847"/>
                    <a:pt x="0" y="1695196"/>
                  </a:cubicBezTo>
                  <a:lnTo>
                    <a:pt x="0" y="232918"/>
                  </a:lnTo>
                  <a:lnTo>
                    <a:pt x="12700" y="232918"/>
                  </a:lnTo>
                  <a:lnTo>
                    <a:pt x="0" y="232918"/>
                  </a:lnTo>
                  <a:moveTo>
                    <a:pt x="25400" y="232918"/>
                  </a:moveTo>
                  <a:lnTo>
                    <a:pt x="25400" y="1695196"/>
                  </a:lnTo>
                  <a:lnTo>
                    <a:pt x="12700" y="1695196"/>
                  </a:lnTo>
                  <a:lnTo>
                    <a:pt x="25400" y="1695196"/>
                  </a:lnTo>
                  <a:cubicBezTo>
                    <a:pt x="25400" y="1809623"/>
                    <a:pt x="118999" y="1902714"/>
                    <a:pt x="234569" y="1902714"/>
                  </a:cubicBezTo>
                  <a:lnTo>
                    <a:pt x="4288917" y="1902714"/>
                  </a:lnTo>
                  <a:cubicBezTo>
                    <a:pt x="4404487" y="1902714"/>
                    <a:pt x="4498086" y="1809750"/>
                    <a:pt x="4498086" y="1695196"/>
                  </a:cubicBezTo>
                  <a:lnTo>
                    <a:pt x="4498086" y="232918"/>
                  </a:lnTo>
                  <a:cubicBezTo>
                    <a:pt x="4498086" y="118364"/>
                    <a:pt x="4404614" y="25400"/>
                    <a:pt x="4288917" y="25400"/>
                  </a:cubicBezTo>
                  <a:lnTo>
                    <a:pt x="234569" y="25400"/>
                  </a:lnTo>
                  <a:lnTo>
                    <a:pt x="234569" y="12700"/>
                  </a:lnTo>
                  <a:lnTo>
                    <a:pt x="234569" y="25400"/>
                  </a:lnTo>
                  <a:cubicBezTo>
                    <a:pt x="118999" y="25400"/>
                    <a:pt x="25400" y="118364"/>
                    <a:pt x="25400" y="23291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Freeform 16" descr="CDNLA-show-vegas-Paris-2025-logo2.png"/>
          <p:cNvSpPr/>
          <p:nvPr/>
        </p:nvSpPr>
        <p:spPr>
          <a:xfrm>
            <a:off x="1047682" y="8526390"/>
            <a:ext cx="6159380" cy="1029996"/>
          </a:xfrm>
          <a:custGeom>
            <a:avLst/>
            <a:gdLst/>
            <a:ahLst/>
            <a:cxnLst/>
            <a:rect l="l" t="t" r="r" b="b"/>
            <a:pathLst>
              <a:path w="6159380" h="1029996">
                <a:moveTo>
                  <a:pt x="0" y="0"/>
                </a:moveTo>
                <a:lnTo>
                  <a:pt x="6159381" y="0"/>
                </a:lnTo>
                <a:lnTo>
                  <a:pt x="6159381" y="1029996"/>
                </a:lnTo>
                <a:lnTo>
                  <a:pt x="0" y="10299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264" r="-776" b="-10264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182A030-9E8A-4A76-BA3A-E66F3FE21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7490" y="8868164"/>
            <a:ext cx="3065097" cy="728516"/>
          </a:xfrm>
          <a:prstGeom prst="rect">
            <a:avLst/>
          </a:prstGeom>
        </p:spPr>
      </p:pic>
      <p:sp>
        <p:nvSpPr>
          <p:cNvPr id="15" name="Freeform 17">
            <a:extLst>
              <a:ext uri="{FF2B5EF4-FFF2-40B4-BE49-F238E27FC236}">
                <a16:creationId xmlns:a16="http://schemas.microsoft.com/office/drawing/2014/main" id="{EF2BF786-97B8-4DB0-B70C-26EC078A4737}"/>
              </a:ext>
            </a:extLst>
          </p:cNvPr>
          <p:cNvSpPr/>
          <p:nvPr/>
        </p:nvSpPr>
        <p:spPr>
          <a:xfrm>
            <a:off x="8189146" y="2135645"/>
            <a:ext cx="9017706" cy="6133793"/>
          </a:xfrm>
          <a:custGeom>
            <a:avLst/>
            <a:gdLst/>
            <a:ahLst/>
            <a:cxnLst/>
            <a:rect l="l" t="t" r="r" b="b"/>
            <a:pathLst>
              <a:path w="7018635" h="5917470">
                <a:moveTo>
                  <a:pt x="0" y="0"/>
                </a:moveTo>
                <a:lnTo>
                  <a:pt x="7018635" y="0"/>
                </a:lnTo>
                <a:lnTo>
                  <a:pt x="7018635" y="5917470"/>
                </a:lnTo>
                <a:lnTo>
                  <a:pt x="0" y="59174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1753" y="1007269"/>
            <a:ext cx="15384492" cy="1164996"/>
            <a:chOff x="-436628" y="-28575"/>
            <a:chExt cx="20512657" cy="15533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639400" cy="1524753"/>
            </a:xfrm>
            <a:custGeom>
              <a:avLst/>
              <a:gdLst/>
              <a:ahLst/>
              <a:cxnLst/>
              <a:rect l="l" t="t" r="r" b="b"/>
              <a:pathLst>
                <a:path w="19639400" h="1524753">
                  <a:moveTo>
                    <a:pt x="0" y="0"/>
                  </a:moveTo>
                  <a:lnTo>
                    <a:pt x="19639400" y="0"/>
                  </a:lnTo>
                  <a:lnTo>
                    <a:pt x="19639400" y="1524753"/>
                  </a:lnTo>
                  <a:lnTo>
                    <a:pt x="0" y="15247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436628" y="-28575"/>
              <a:ext cx="20512657" cy="155332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589"/>
                </a:lnSpc>
              </a:pPr>
              <a:r>
                <a:rPr lang="en-US" sz="6200" b="1" spc="600" dirty="0">
                  <a:solidFill>
                    <a:srgbClr val="A45C3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Bold"/>
                  <a:ea typeface="Helvetica Bold"/>
                  <a:cs typeface="Helvetica Bold"/>
                  <a:sym typeface="Helvetica Bold"/>
                </a:rPr>
                <a:t>Factors That Affect Profitability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779224" y="2441386"/>
            <a:ext cx="15384493" cy="5351304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>
              <a:spcAft>
                <a:spcPts val="3000"/>
              </a:spcAft>
            </a:pPr>
            <a:r>
              <a:rPr lang="en-US" sz="4600" b="1" kern="100" dirty="0">
                <a:solidFill>
                  <a:srgbClr val="026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Bold" panose="020B0604020202020204" charset="0"/>
                <a:ea typeface="Helvetica Bold"/>
                <a:cs typeface="Helvetica Bold"/>
                <a:sym typeface="Helvetica Bold"/>
              </a:rPr>
              <a:t>FLEET UTILIZATION</a:t>
            </a:r>
            <a:r>
              <a:rPr lang="en-US" sz="4600" b="1" dirty="0">
                <a:solidFill>
                  <a:srgbClr val="026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Bold" panose="020B0604020202020204" charset="0"/>
                <a:ea typeface="Helvetica Bold"/>
                <a:cs typeface="Helvetica Bold"/>
                <a:sym typeface="Helvetica Bold"/>
              </a:rPr>
              <a:t>:</a:t>
            </a:r>
            <a:r>
              <a:rPr lang="en-US" sz="4000" dirty="0">
                <a:solidFill>
                  <a:srgbClr val="026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Bold" panose="020B0604020202020204" charset="0"/>
                <a:ea typeface="Helvetica"/>
                <a:cs typeface="Helvetica"/>
                <a:sym typeface="Helvetica"/>
              </a:rPr>
              <a:t> </a:t>
            </a:r>
            <a:r>
              <a:rPr lang="en-US" sz="4000" dirty="0">
                <a:solidFill>
                  <a:srgbClr val="173D6D"/>
                </a:solidFill>
                <a:latin typeface="Helvetica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Idle time and underutilized vehicles</a:t>
            </a:r>
          </a:p>
          <a:p>
            <a:pPr>
              <a:spcAft>
                <a:spcPts val="3000"/>
              </a:spcAft>
            </a:pPr>
            <a:r>
              <a:rPr lang="en-US" sz="4600" b="1" dirty="0">
                <a:solidFill>
                  <a:srgbClr val="026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Bold" panose="020B0604020202020204" charset="0"/>
                <a:ea typeface="Helvetica Bold"/>
                <a:cs typeface="Helvetica Bold"/>
                <a:sym typeface="Helvetica Bold"/>
              </a:rPr>
              <a:t>PEAK VS. OFF-PEAK:</a:t>
            </a:r>
            <a:r>
              <a:rPr lang="en-US" sz="4000" dirty="0">
                <a:solidFill>
                  <a:srgbClr val="026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Bold" panose="020B0604020202020204" charset="0"/>
                <a:ea typeface="Helvetica"/>
                <a:cs typeface="Helvetica"/>
                <a:sym typeface="Helvetica"/>
              </a:rPr>
              <a:t> </a:t>
            </a:r>
            <a:r>
              <a:rPr lang="en-US" sz="4000" dirty="0">
                <a:solidFill>
                  <a:srgbClr val="173D6D"/>
                </a:solidFill>
                <a:latin typeface="Helvetica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Demand and market conditions</a:t>
            </a:r>
          </a:p>
          <a:p>
            <a:pPr>
              <a:spcAft>
                <a:spcPts val="3000"/>
              </a:spcAft>
            </a:pPr>
            <a:r>
              <a:rPr lang="en-US" sz="4600" b="1" dirty="0">
                <a:solidFill>
                  <a:srgbClr val="026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Bold" panose="020B0604020202020204" charset="0"/>
                <a:ea typeface="Helvetica Bold"/>
                <a:cs typeface="Helvetica Bold"/>
                <a:sym typeface="Helvetica Bold"/>
              </a:rPr>
              <a:t>CONTRACT VS. RETAIL WORK:</a:t>
            </a:r>
            <a:r>
              <a:rPr lang="en-US" sz="4000" dirty="0">
                <a:solidFill>
                  <a:srgbClr val="026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Bold" panose="020B0604020202020204" charset="0"/>
                <a:ea typeface="Helvetica"/>
                <a:cs typeface="Helvetica"/>
                <a:sym typeface="Helvetica"/>
              </a:rPr>
              <a:t> </a:t>
            </a:r>
            <a:r>
              <a:rPr lang="en-US" sz="4000" dirty="0">
                <a:solidFill>
                  <a:srgbClr val="173D6D"/>
                </a:solidFill>
                <a:latin typeface="Helvetica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Corporate contracts vs. one-off trips</a:t>
            </a:r>
          </a:p>
          <a:p>
            <a:pPr>
              <a:spcAft>
                <a:spcPts val="3000"/>
              </a:spcAft>
            </a:pPr>
            <a:r>
              <a:rPr lang="en-US" sz="4600" b="1" dirty="0">
                <a:solidFill>
                  <a:srgbClr val="026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Bold" panose="020B0604020202020204" charset="0"/>
                <a:ea typeface="Helvetica Bold"/>
                <a:cs typeface="Helvetica Bold"/>
                <a:sym typeface="Helvetica Bold"/>
              </a:rPr>
              <a:t>GEOGRAPHIC AREA:</a:t>
            </a:r>
            <a:r>
              <a:rPr lang="en-US" sz="4000" dirty="0">
                <a:solidFill>
                  <a:srgbClr val="026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Bold" panose="020B0604020202020204" charset="0"/>
                <a:ea typeface="Helvetica"/>
                <a:cs typeface="Helvetica"/>
                <a:sym typeface="Helvetica"/>
              </a:rPr>
              <a:t> </a:t>
            </a:r>
            <a:r>
              <a:rPr lang="en-US" sz="4000" dirty="0">
                <a:solidFill>
                  <a:srgbClr val="173D6D"/>
                </a:solidFill>
                <a:latin typeface="Helvetica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Fuel, tolls, regulators, and labor costs</a:t>
            </a:r>
          </a:p>
          <a:p>
            <a:pPr algn="just">
              <a:lnSpc>
                <a:spcPts val="7956"/>
              </a:lnSpc>
            </a:pPr>
            <a:endParaRPr lang="en-US" sz="4900" dirty="0">
              <a:solidFill>
                <a:srgbClr val="173D6D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8" name="Freeform 8" descr="footer.png"/>
          <p:cNvSpPr/>
          <p:nvPr/>
        </p:nvSpPr>
        <p:spPr>
          <a:xfrm>
            <a:off x="-4764" y="8597626"/>
            <a:ext cx="18297527" cy="1701865"/>
          </a:xfrm>
          <a:custGeom>
            <a:avLst/>
            <a:gdLst/>
            <a:ahLst/>
            <a:cxnLst/>
            <a:rect l="l" t="t" r="r" b="b"/>
            <a:pathLst>
              <a:path w="18297527" h="1701865">
                <a:moveTo>
                  <a:pt x="0" y="0"/>
                </a:moveTo>
                <a:lnTo>
                  <a:pt x="18297527" y="0"/>
                </a:lnTo>
                <a:lnTo>
                  <a:pt x="18297527" y="1701865"/>
                </a:lnTo>
                <a:lnTo>
                  <a:pt x="0" y="17018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427" r="-508" b="-15547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4383732" y="8509380"/>
            <a:ext cx="3392640" cy="1446046"/>
            <a:chOff x="0" y="0"/>
            <a:chExt cx="4523520" cy="1928062"/>
          </a:xfrm>
        </p:grpSpPr>
        <p:sp>
          <p:nvSpPr>
            <p:cNvPr id="10" name="Freeform 10"/>
            <p:cNvSpPr/>
            <p:nvPr/>
          </p:nvSpPr>
          <p:spPr>
            <a:xfrm>
              <a:off x="12700" y="12700"/>
              <a:ext cx="4498086" cy="1902714"/>
            </a:xfrm>
            <a:custGeom>
              <a:avLst/>
              <a:gdLst/>
              <a:ahLst/>
              <a:cxnLst/>
              <a:rect l="l" t="t" r="r" b="b"/>
              <a:pathLst>
                <a:path w="4498086" h="1902714">
                  <a:moveTo>
                    <a:pt x="0" y="220218"/>
                  </a:moveTo>
                  <a:cubicBezTo>
                    <a:pt x="0" y="98552"/>
                    <a:pt x="99314" y="0"/>
                    <a:pt x="221869" y="0"/>
                  </a:cubicBezTo>
                  <a:lnTo>
                    <a:pt x="4276217" y="0"/>
                  </a:lnTo>
                  <a:cubicBezTo>
                    <a:pt x="4398772" y="0"/>
                    <a:pt x="4498086" y="98552"/>
                    <a:pt x="4498086" y="220218"/>
                  </a:cubicBezTo>
                  <a:lnTo>
                    <a:pt x="4498086" y="1682496"/>
                  </a:lnTo>
                  <a:cubicBezTo>
                    <a:pt x="4498086" y="1804035"/>
                    <a:pt x="4398772" y="1902714"/>
                    <a:pt x="4276217" y="1902714"/>
                  </a:cubicBezTo>
                  <a:lnTo>
                    <a:pt x="221869" y="1902714"/>
                  </a:lnTo>
                  <a:cubicBezTo>
                    <a:pt x="99314" y="1902714"/>
                    <a:pt x="0" y="1804035"/>
                    <a:pt x="0" y="168249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4523486" cy="1928114"/>
            </a:xfrm>
            <a:custGeom>
              <a:avLst/>
              <a:gdLst/>
              <a:ahLst/>
              <a:cxnLst/>
              <a:rect l="l" t="t" r="r" b="b"/>
              <a:pathLst>
                <a:path w="4523486" h="1928114">
                  <a:moveTo>
                    <a:pt x="0" y="232918"/>
                  </a:moveTo>
                  <a:cubicBezTo>
                    <a:pt x="0" y="104140"/>
                    <a:pt x="105156" y="0"/>
                    <a:pt x="234569" y="0"/>
                  </a:cubicBezTo>
                  <a:lnTo>
                    <a:pt x="4288917" y="0"/>
                  </a:lnTo>
                  <a:lnTo>
                    <a:pt x="4288917" y="12700"/>
                  </a:lnTo>
                  <a:lnTo>
                    <a:pt x="4288917" y="0"/>
                  </a:lnTo>
                  <a:cubicBezTo>
                    <a:pt x="4418330" y="0"/>
                    <a:pt x="4523486" y="104140"/>
                    <a:pt x="4523486" y="232918"/>
                  </a:cubicBezTo>
                  <a:lnTo>
                    <a:pt x="4510786" y="232918"/>
                  </a:lnTo>
                  <a:lnTo>
                    <a:pt x="4523486" y="232918"/>
                  </a:lnTo>
                  <a:lnTo>
                    <a:pt x="4523486" y="1695196"/>
                  </a:lnTo>
                  <a:lnTo>
                    <a:pt x="4510786" y="1695196"/>
                  </a:lnTo>
                  <a:lnTo>
                    <a:pt x="4523486" y="1695196"/>
                  </a:lnTo>
                  <a:cubicBezTo>
                    <a:pt x="4523486" y="1823847"/>
                    <a:pt x="4418330" y="1928114"/>
                    <a:pt x="4288917" y="1928114"/>
                  </a:cubicBezTo>
                  <a:lnTo>
                    <a:pt x="4288917" y="1915414"/>
                  </a:lnTo>
                  <a:lnTo>
                    <a:pt x="4288917" y="1928114"/>
                  </a:lnTo>
                  <a:lnTo>
                    <a:pt x="234569" y="1928114"/>
                  </a:lnTo>
                  <a:lnTo>
                    <a:pt x="234569" y="1915414"/>
                  </a:lnTo>
                  <a:lnTo>
                    <a:pt x="234569" y="1928114"/>
                  </a:lnTo>
                  <a:cubicBezTo>
                    <a:pt x="105156" y="1928114"/>
                    <a:pt x="0" y="1823847"/>
                    <a:pt x="0" y="1695196"/>
                  </a:cubicBezTo>
                  <a:lnTo>
                    <a:pt x="0" y="232918"/>
                  </a:lnTo>
                  <a:lnTo>
                    <a:pt x="12700" y="232918"/>
                  </a:lnTo>
                  <a:lnTo>
                    <a:pt x="0" y="232918"/>
                  </a:lnTo>
                  <a:moveTo>
                    <a:pt x="25400" y="232918"/>
                  </a:moveTo>
                  <a:lnTo>
                    <a:pt x="25400" y="1695196"/>
                  </a:lnTo>
                  <a:lnTo>
                    <a:pt x="12700" y="1695196"/>
                  </a:lnTo>
                  <a:lnTo>
                    <a:pt x="25400" y="1695196"/>
                  </a:lnTo>
                  <a:cubicBezTo>
                    <a:pt x="25400" y="1809623"/>
                    <a:pt x="118999" y="1902714"/>
                    <a:pt x="234569" y="1902714"/>
                  </a:cubicBezTo>
                  <a:lnTo>
                    <a:pt x="4288917" y="1902714"/>
                  </a:lnTo>
                  <a:cubicBezTo>
                    <a:pt x="4404487" y="1902714"/>
                    <a:pt x="4498086" y="1809750"/>
                    <a:pt x="4498086" y="1695196"/>
                  </a:cubicBezTo>
                  <a:lnTo>
                    <a:pt x="4498086" y="232918"/>
                  </a:lnTo>
                  <a:cubicBezTo>
                    <a:pt x="4498086" y="118364"/>
                    <a:pt x="4404614" y="25400"/>
                    <a:pt x="4288917" y="25400"/>
                  </a:cubicBezTo>
                  <a:lnTo>
                    <a:pt x="234569" y="25400"/>
                  </a:lnTo>
                  <a:lnTo>
                    <a:pt x="234569" y="12700"/>
                  </a:lnTo>
                  <a:lnTo>
                    <a:pt x="234569" y="25400"/>
                  </a:lnTo>
                  <a:cubicBezTo>
                    <a:pt x="118999" y="25400"/>
                    <a:pt x="25400" y="118364"/>
                    <a:pt x="25400" y="23291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Freeform 16" descr="CDNLA-show-vegas-Paris-2025-logo2.png"/>
          <p:cNvSpPr/>
          <p:nvPr/>
        </p:nvSpPr>
        <p:spPr>
          <a:xfrm>
            <a:off x="1047682" y="8526390"/>
            <a:ext cx="6159380" cy="1029996"/>
          </a:xfrm>
          <a:custGeom>
            <a:avLst/>
            <a:gdLst/>
            <a:ahLst/>
            <a:cxnLst/>
            <a:rect l="l" t="t" r="r" b="b"/>
            <a:pathLst>
              <a:path w="6159380" h="1029996">
                <a:moveTo>
                  <a:pt x="0" y="0"/>
                </a:moveTo>
                <a:lnTo>
                  <a:pt x="6159381" y="0"/>
                </a:lnTo>
                <a:lnTo>
                  <a:pt x="6159381" y="1029996"/>
                </a:lnTo>
                <a:lnTo>
                  <a:pt x="0" y="10299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264" r="-776" b="-10264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4D247A9-FBC3-4D9C-B57C-376E149C3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1531" y="8866747"/>
            <a:ext cx="3077015" cy="73134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7682" y="1007269"/>
            <a:ext cx="16089411" cy="1164996"/>
            <a:chOff x="-550527" y="-28575"/>
            <a:chExt cx="20189928" cy="15533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639400" cy="1524753"/>
            </a:xfrm>
            <a:custGeom>
              <a:avLst/>
              <a:gdLst/>
              <a:ahLst/>
              <a:cxnLst/>
              <a:rect l="l" t="t" r="r" b="b"/>
              <a:pathLst>
                <a:path w="19639400" h="1524753">
                  <a:moveTo>
                    <a:pt x="0" y="0"/>
                  </a:moveTo>
                  <a:lnTo>
                    <a:pt x="19639400" y="0"/>
                  </a:lnTo>
                  <a:lnTo>
                    <a:pt x="19639400" y="1524753"/>
                  </a:lnTo>
                  <a:lnTo>
                    <a:pt x="0" y="15247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550527" y="-28575"/>
              <a:ext cx="20189928" cy="155332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589"/>
                </a:lnSpc>
              </a:pPr>
              <a:r>
                <a:rPr lang="en-US" sz="5600" b="1" spc="600" dirty="0">
                  <a:solidFill>
                    <a:srgbClr val="A45C3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Bold"/>
                  <a:ea typeface="Helvetica Bold"/>
                  <a:cs typeface="Helvetica Bold"/>
                  <a:sym typeface="Helvetica Bold"/>
                </a:rPr>
                <a:t>Managing Real-World Scenarios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51753" y="2399531"/>
            <a:ext cx="15384492" cy="5729373"/>
            <a:chOff x="0" y="-204280"/>
            <a:chExt cx="20512656" cy="76391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512656" cy="7434885"/>
            </a:xfrm>
            <a:custGeom>
              <a:avLst/>
              <a:gdLst/>
              <a:ahLst/>
              <a:cxnLst/>
              <a:rect l="l" t="t" r="r" b="b"/>
              <a:pathLst>
                <a:path w="20512656" h="7434885">
                  <a:moveTo>
                    <a:pt x="0" y="0"/>
                  </a:moveTo>
                  <a:lnTo>
                    <a:pt x="20512656" y="0"/>
                  </a:lnTo>
                  <a:lnTo>
                    <a:pt x="20512656" y="7434885"/>
                  </a:lnTo>
                  <a:lnTo>
                    <a:pt x="0" y="743488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36056" y="-204280"/>
              <a:ext cx="19887868" cy="708064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spcAft>
                  <a:spcPts val="3000"/>
                </a:spcAft>
              </a:pPr>
              <a:r>
                <a:rPr lang="en-US" sz="4400" b="1" dirty="0">
                  <a:solidFill>
                    <a:srgbClr val="0262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Bold" panose="020B0604020202020204" charset="0"/>
                  <a:ea typeface="Helvetica Bold"/>
                  <a:cs typeface="Helvetica Bold"/>
                  <a:sym typeface="Helvetica Bold"/>
                </a:rPr>
                <a:t>UNEXPECTED COSTS:</a:t>
              </a:r>
              <a:r>
                <a:rPr lang="en-US" sz="4400" dirty="0">
                  <a:solidFill>
                    <a:srgbClr val="0262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Bold" panose="020B0604020202020204" charset="0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4000" dirty="0">
                  <a:solidFill>
                    <a:srgbClr val="173D6D"/>
                  </a:solidFill>
                  <a:latin typeface="Helvetica" panose="020B0604020202020204" pitchFamily="34" charset="0"/>
                  <a:ea typeface="Helvetica"/>
                  <a:cs typeface="Helvetica" panose="020B0604020202020204" pitchFamily="34" charset="0"/>
                  <a:sym typeface="Helvetica"/>
                </a:rPr>
                <a:t>A breakdown mid-trip</a:t>
              </a:r>
            </a:p>
            <a:p>
              <a:pPr>
                <a:spcAft>
                  <a:spcPts val="3000"/>
                </a:spcAft>
              </a:pPr>
              <a:r>
                <a:rPr lang="en-US" sz="4400" b="1" dirty="0">
                  <a:solidFill>
                    <a:srgbClr val="0262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Bold" panose="020B0604020202020204" charset="0"/>
                  <a:ea typeface="Helvetica Bold"/>
                  <a:cs typeface="Helvetica Bold"/>
                  <a:sym typeface="Helvetica Bold"/>
                </a:rPr>
                <a:t>CUSTOMER NEGOTIATIONS:</a:t>
              </a:r>
              <a:r>
                <a:rPr lang="en-US" sz="4400" dirty="0">
                  <a:solidFill>
                    <a:srgbClr val="0262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Bold" panose="020B0604020202020204" charset="0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4000" dirty="0">
                  <a:solidFill>
                    <a:srgbClr val="173D6D"/>
                  </a:solidFill>
                  <a:latin typeface="Helvetica" panose="020B0604020202020204" pitchFamily="34" charset="0"/>
                  <a:ea typeface="Helvetica"/>
                  <a:cs typeface="Helvetica" panose="020B0604020202020204" pitchFamily="34" charset="0"/>
                  <a:sym typeface="Helvetica"/>
                </a:rPr>
                <a:t>Handling discount requests while maintaining profitability</a:t>
              </a:r>
            </a:p>
            <a:p>
              <a:pPr>
                <a:spcAft>
                  <a:spcPts val="3000"/>
                </a:spcAft>
              </a:pPr>
              <a:r>
                <a:rPr lang="en-US" sz="4400" b="1" dirty="0">
                  <a:solidFill>
                    <a:srgbClr val="0262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Bold" panose="020B0604020202020204" charset="0"/>
                  <a:ea typeface="Helvetica Bold"/>
                  <a:cs typeface="Helvetica Bold"/>
                  <a:sym typeface="Helvetica Bold"/>
                </a:rPr>
                <a:t>LAST-MINUTE BOOKINGS:</a:t>
              </a:r>
              <a:r>
                <a:rPr lang="en-US" sz="4400" dirty="0">
                  <a:solidFill>
                    <a:srgbClr val="0262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Bold" panose="020B0604020202020204" charset="0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4000" dirty="0">
                  <a:solidFill>
                    <a:srgbClr val="173D6D"/>
                  </a:solidFill>
                  <a:latin typeface="Helvetica" panose="020B0604020202020204" pitchFamily="34" charset="0"/>
                  <a:ea typeface="Helvetica"/>
                  <a:cs typeface="Helvetica" panose="020B0604020202020204" pitchFamily="34" charset="0"/>
                  <a:sym typeface="Helvetica"/>
                </a:rPr>
                <a:t>Rush fees vs. absorbing costs</a:t>
              </a:r>
            </a:p>
            <a:p>
              <a:pPr>
                <a:spcAft>
                  <a:spcPts val="3000"/>
                </a:spcAft>
              </a:pPr>
              <a:r>
                <a:rPr lang="en-US" sz="4400" b="1" dirty="0">
                  <a:solidFill>
                    <a:srgbClr val="0262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Bold" panose="020B0604020202020204" charset="0"/>
                  <a:ea typeface="Helvetica Bold"/>
                  <a:cs typeface="Helvetica Bold"/>
                  <a:sym typeface="Helvetica Bold"/>
                </a:rPr>
                <a:t>NO-SHOWS AND CANCELATIONS:</a:t>
              </a:r>
              <a:r>
                <a:rPr lang="en-US" sz="4400" dirty="0">
                  <a:solidFill>
                    <a:srgbClr val="0262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Bold" panose="020B0604020202020204" charset="0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4000" dirty="0">
                  <a:solidFill>
                    <a:srgbClr val="173D6D"/>
                  </a:solidFill>
                  <a:latin typeface="Helvetica" panose="020B0604020202020204" pitchFamily="34" charset="0"/>
                  <a:ea typeface="Helvetica"/>
                  <a:cs typeface="Helvetica" panose="020B0604020202020204" pitchFamily="34" charset="0"/>
                  <a:sym typeface="Helvetica"/>
                </a:rPr>
                <a:t>Ensuring policies are fair yet profitable</a:t>
              </a:r>
            </a:p>
          </p:txBody>
        </p:sp>
      </p:grpSp>
      <p:sp>
        <p:nvSpPr>
          <p:cNvPr id="8" name="Freeform 8" descr="footer.png"/>
          <p:cNvSpPr/>
          <p:nvPr/>
        </p:nvSpPr>
        <p:spPr>
          <a:xfrm>
            <a:off x="-4764" y="8597626"/>
            <a:ext cx="18297527" cy="1701865"/>
          </a:xfrm>
          <a:custGeom>
            <a:avLst/>
            <a:gdLst/>
            <a:ahLst/>
            <a:cxnLst/>
            <a:rect l="l" t="t" r="r" b="b"/>
            <a:pathLst>
              <a:path w="18297527" h="1701865">
                <a:moveTo>
                  <a:pt x="0" y="0"/>
                </a:moveTo>
                <a:lnTo>
                  <a:pt x="18297527" y="0"/>
                </a:lnTo>
                <a:lnTo>
                  <a:pt x="18297527" y="1701865"/>
                </a:lnTo>
                <a:lnTo>
                  <a:pt x="0" y="17018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427" r="-508" b="-15547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4383732" y="8509380"/>
            <a:ext cx="3392640" cy="1446046"/>
            <a:chOff x="0" y="0"/>
            <a:chExt cx="4523520" cy="1928062"/>
          </a:xfrm>
        </p:grpSpPr>
        <p:sp>
          <p:nvSpPr>
            <p:cNvPr id="10" name="Freeform 10"/>
            <p:cNvSpPr/>
            <p:nvPr/>
          </p:nvSpPr>
          <p:spPr>
            <a:xfrm>
              <a:off x="12700" y="12700"/>
              <a:ext cx="4498086" cy="1902714"/>
            </a:xfrm>
            <a:custGeom>
              <a:avLst/>
              <a:gdLst/>
              <a:ahLst/>
              <a:cxnLst/>
              <a:rect l="l" t="t" r="r" b="b"/>
              <a:pathLst>
                <a:path w="4498086" h="1902714">
                  <a:moveTo>
                    <a:pt x="0" y="220218"/>
                  </a:moveTo>
                  <a:cubicBezTo>
                    <a:pt x="0" y="98552"/>
                    <a:pt x="99314" y="0"/>
                    <a:pt x="221869" y="0"/>
                  </a:cubicBezTo>
                  <a:lnTo>
                    <a:pt x="4276217" y="0"/>
                  </a:lnTo>
                  <a:cubicBezTo>
                    <a:pt x="4398772" y="0"/>
                    <a:pt x="4498086" y="98552"/>
                    <a:pt x="4498086" y="220218"/>
                  </a:cubicBezTo>
                  <a:lnTo>
                    <a:pt x="4498086" y="1682496"/>
                  </a:lnTo>
                  <a:cubicBezTo>
                    <a:pt x="4498086" y="1804035"/>
                    <a:pt x="4398772" y="1902714"/>
                    <a:pt x="4276217" y="1902714"/>
                  </a:cubicBezTo>
                  <a:lnTo>
                    <a:pt x="221869" y="1902714"/>
                  </a:lnTo>
                  <a:cubicBezTo>
                    <a:pt x="99314" y="1902714"/>
                    <a:pt x="0" y="1804035"/>
                    <a:pt x="0" y="168249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4523486" cy="1928114"/>
            </a:xfrm>
            <a:custGeom>
              <a:avLst/>
              <a:gdLst/>
              <a:ahLst/>
              <a:cxnLst/>
              <a:rect l="l" t="t" r="r" b="b"/>
              <a:pathLst>
                <a:path w="4523486" h="1928114">
                  <a:moveTo>
                    <a:pt x="0" y="232918"/>
                  </a:moveTo>
                  <a:cubicBezTo>
                    <a:pt x="0" y="104140"/>
                    <a:pt x="105156" y="0"/>
                    <a:pt x="234569" y="0"/>
                  </a:cubicBezTo>
                  <a:lnTo>
                    <a:pt x="4288917" y="0"/>
                  </a:lnTo>
                  <a:lnTo>
                    <a:pt x="4288917" y="12700"/>
                  </a:lnTo>
                  <a:lnTo>
                    <a:pt x="4288917" y="0"/>
                  </a:lnTo>
                  <a:cubicBezTo>
                    <a:pt x="4418330" y="0"/>
                    <a:pt x="4523486" y="104140"/>
                    <a:pt x="4523486" y="232918"/>
                  </a:cubicBezTo>
                  <a:lnTo>
                    <a:pt x="4510786" y="232918"/>
                  </a:lnTo>
                  <a:lnTo>
                    <a:pt x="4523486" y="232918"/>
                  </a:lnTo>
                  <a:lnTo>
                    <a:pt x="4523486" y="1695196"/>
                  </a:lnTo>
                  <a:lnTo>
                    <a:pt x="4510786" y="1695196"/>
                  </a:lnTo>
                  <a:lnTo>
                    <a:pt x="4523486" y="1695196"/>
                  </a:lnTo>
                  <a:cubicBezTo>
                    <a:pt x="4523486" y="1823847"/>
                    <a:pt x="4418330" y="1928114"/>
                    <a:pt x="4288917" y="1928114"/>
                  </a:cubicBezTo>
                  <a:lnTo>
                    <a:pt x="4288917" y="1915414"/>
                  </a:lnTo>
                  <a:lnTo>
                    <a:pt x="4288917" y="1928114"/>
                  </a:lnTo>
                  <a:lnTo>
                    <a:pt x="234569" y="1928114"/>
                  </a:lnTo>
                  <a:lnTo>
                    <a:pt x="234569" y="1915414"/>
                  </a:lnTo>
                  <a:lnTo>
                    <a:pt x="234569" y="1928114"/>
                  </a:lnTo>
                  <a:cubicBezTo>
                    <a:pt x="105156" y="1928114"/>
                    <a:pt x="0" y="1823847"/>
                    <a:pt x="0" y="1695196"/>
                  </a:cubicBezTo>
                  <a:lnTo>
                    <a:pt x="0" y="232918"/>
                  </a:lnTo>
                  <a:lnTo>
                    <a:pt x="12700" y="232918"/>
                  </a:lnTo>
                  <a:lnTo>
                    <a:pt x="0" y="232918"/>
                  </a:lnTo>
                  <a:moveTo>
                    <a:pt x="25400" y="232918"/>
                  </a:moveTo>
                  <a:lnTo>
                    <a:pt x="25400" y="1695196"/>
                  </a:lnTo>
                  <a:lnTo>
                    <a:pt x="12700" y="1695196"/>
                  </a:lnTo>
                  <a:lnTo>
                    <a:pt x="25400" y="1695196"/>
                  </a:lnTo>
                  <a:cubicBezTo>
                    <a:pt x="25400" y="1809623"/>
                    <a:pt x="118999" y="1902714"/>
                    <a:pt x="234569" y="1902714"/>
                  </a:cubicBezTo>
                  <a:lnTo>
                    <a:pt x="4288917" y="1902714"/>
                  </a:lnTo>
                  <a:cubicBezTo>
                    <a:pt x="4404487" y="1902714"/>
                    <a:pt x="4498086" y="1809750"/>
                    <a:pt x="4498086" y="1695196"/>
                  </a:cubicBezTo>
                  <a:lnTo>
                    <a:pt x="4498086" y="232918"/>
                  </a:lnTo>
                  <a:cubicBezTo>
                    <a:pt x="4498086" y="118364"/>
                    <a:pt x="4404614" y="25400"/>
                    <a:pt x="4288917" y="25400"/>
                  </a:cubicBezTo>
                  <a:lnTo>
                    <a:pt x="234569" y="25400"/>
                  </a:lnTo>
                  <a:lnTo>
                    <a:pt x="234569" y="12700"/>
                  </a:lnTo>
                  <a:lnTo>
                    <a:pt x="234569" y="25400"/>
                  </a:lnTo>
                  <a:cubicBezTo>
                    <a:pt x="118999" y="25400"/>
                    <a:pt x="25400" y="118364"/>
                    <a:pt x="25400" y="23291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Freeform 16" descr="CDNLA-show-vegas-Paris-2025-logo2.png"/>
          <p:cNvSpPr/>
          <p:nvPr/>
        </p:nvSpPr>
        <p:spPr>
          <a:xfrm>
            <a:off x="1047682" y="8526390"/>
            <a:ext cx="6159380" cy="1029996"/>
          </a:xfrm>
          <a:custGeom>
            <a:avLst/>
            <a:gdLst/>
            <a:ahLst/>
            <a:cxnLst/>
            <a:rect l="l" t="t" r="r" b="b"/>
            <a:pathLst>
              <a:path w="6159380" h="1029996">
                <a:moveTo>
                  <a:pt x="0" y="0"/>
                </a:moveTo>
                <a:lnTo>
                  <a:pt x="6159381" y="0"/>
                </a:lnTo>
                <a:lnTo>
                  <a:pt x="6159381" y="1029996"/>
                </a:lnTo>
                <a:lnTo>
                  <a:pt x="0" y="10299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264" r="-776" b="-10264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544797A-D264-4E00-BEBB-DC5E1E1CF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4832" y="8914841"/>
            <a:ext cx="3070414" cy="72978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7682" y="1105232"/>
            <a:ext cx="16249718" cy="1135443"/>
            <a:chOff x="-403759" y="-47625"/>
            <a:chExt cx="21666292" cy="15139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747430" cy="1466299"/>
            </a:xfrm>
            <a:custGeom>
              <a:avLst/>
              <a:gdLst/>
              <a:ahLst/>
              <a:cxnLst/>
              <a:rect l="l" t="t" r="r" b="b"/>
              <a:pathLst>
                <a:path w="20747430" h="1466299">
                  <a:moveTo>
                    <a:pt x="0" y="0"/>
                  </a:moveTo>
                  <a:lnTo>
                    <a:pt x="20747430" y="0"/>
                  </a:lnTo>
                  <a:lnTo>
                    <a:pt x="20747430" y="1466299"/>
                  </a:lnTo>
                  <a:lnTo>
                    <a:pt x="0" y="14662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403759" y="-47625"/>
              <a:ext cx="21666292" cy="151392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349"/>
                </a:lnSpc>
              </a:pPr>
              <a:r>
                <a:rPr lang="en-US" sz="6000" b="1" spc="300" dirty="0">
                  <a:solidFill>
                    <a:srgbClr val="A45C3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Bold"/>
                  <a:ea typeface="Helvetica Bold"/>
                  <a:cs typeface="Helvetica Bold"/>
                  <a:sym typeface="Helvetica Bold"/>
                </a:rPr>
                <a:t>What Pricing Structure Is Right for You?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98885" y="2978467"/>
            <a:ext cx="8616352" cy="4565809"/>
            <a:chOff x="-1" y="0"/>
            <a:chExt cx="11488470" cy="60877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488469" cy="5773420"/>
            </a:xfrm>
            <a:custGeom>
              <a:avLst/>
              <a:gdLst/>
              <a:ahLst/>
              <a:cxnLst/>
              <a:rect l="l" t="t" r="r" b="b"/>
              <a:pathLst>
                <a:path w="11488469" h="5773420">
                  <a:moveTo>
                    <a:pt x="0" y="0"/>
                  </a:moveTo>
                  <a:lnTo>
                    <a:pt x="11488469" y="0"/>
                  </a:lnTo>
                  <a:lnTo>
                    <a:pt x="11488469" y="5773420"/>
                  </a:lnTo>
                  <a:lnTo>
                    <a:pt x="0" y="57734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1" y="0"/>
              <a:ext cx="11488470" cy="608774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857250" indent="-857250" algn="just">
                <a:spcAft>
                  <a:spcPts val="3000"/>
                </a:spcAft>
                <a:buSzPct val="85000"/>
                <a:buFont typeface="HGGothicE" panose="020B0909000000000000" pitchFamily="49" charset="-128"/>
                <a:buChar char="*"/>
              </a:pPr>
              <a:r>
                <a:rPr lang="en-US" sz="6000" dirty="0">
                  <a:solidFill>
                    <a:srgbClr val="173D6D"/>
                  </a:solidFill>
                  <a:latin typeface="Helvetica"/>
                  <a:ea typeface="Helvetica"/>
                  <a:cs typeface="Helvetica"/>
                  <a:sym typeface="Helvetica"/>
                </a:rPr>
                <a:t>Hourly vs. Flat Rate</a:t>
              </a:r>
            </a:p>
            <a:p>
              <a:pPr marL="857250" indent="-857250" algn="just">
                <a:spcAft>
                  <a:spcPts val="3000"/>
                </a:spcAft>
                <a:buSzPct val="85000"/>
                <a:buFont typeface="HGGothicE" panose="020B0909000000000000" pitchFamily="49" charset="-128"/>
                <a:buChar char="*"/>
              </a:pPr>
              <a:r>
                <a:rPr lang="en-US" sz="6000" dirty="0">
                  <a:solidFill>
                    <a:srgbClr val="173D6D"/>
                  </a:solidFill>
                  <a:latin typeface="Helvetica"/>
                  <a:ea typeface="Helvetica"/>
                  <a:cs typeface="Helvetica"/>
                  <a:sym typeface="Helvetica"/>
                </a:rPr>
                <a:t>Dynamic Pricing </a:t>
              </a:r>
            </a:p>
            <a:p>
              <a:pPr marL="857250" indent="-857250" algn="just">
                <a:spcAft>
                  <a:spcPts val="3000"/>
                </a:spcAft>
                <a:buSzPct val="85000"/>
                <a:buFont typeface="HGGothicE" panose="020B0909000000000000" pitchFamily="49" charset="-128"/>
                <a:buChar char="*"/>
              </a:pPr>
              <a:r>
                <a:rPr lang="en-US" sz="6000" dirty="0">
                  <a:solidFill>
                    <a:srgbClr val="173D6D"/>
                  </a:solidFill>
                  <a:latin typeface="Helvetica"/>
                  <a:ea typeface="Helvetica"/>
                  <a:cs typeface="Helvetica"/>
                  <a:sym typeface="Helvetica"/>
                </a:rPr>
                <a:t>Tiered Pricing</a:t>
              </a:r>
            </a:p>
          </p:txBody>
        </p:sp>
      </p:grpSp>
      <p:sp>
        <p:nvSpPr>
          <p:cNvPr id="8" name="Freeform 8" descr="footer.png"/>
          <p:cNvSpPr/>
          <p:nvPr/>
        </p:nvSpPr>
        <p:spPr>
          <a:xfrm>
            <a:off x="-4764" y="8597626"/>
            <a:ext cx="18297527" cy="1701865"/>
          </a:xfrm>
          <a:custGeom>
            <a:avLst/>
            <a:gdLst/>
            <a:ahLst/>
            <a:cxnLst/>
            <a:rect l="l" t="t" r="r" b="b"/>
            <a:pathLst>
              <a:path w="18297527" h="1701865">
                <a:moveTo>
                  <a:pt x="0" y="0"/>
                </a:moveTo>
                <a:lnTo>
                  <a:pt x="18297527" y="0"/>
                </a:lnTo>
                <a:lnTo>
                  <a:pt x="18297527" y="1701865"/>
                </a:lnTo>
                <a:lnTo>
                  <a:pt x="0" y="17018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427" r="-508" b="-15547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4383732" y="8509380"/>
            <a:ext cx="3392640" cy="1446046"/>
            <a:chOff x="0" y="0"/>
            <a:chExt cx="4523520" cy="1928062"/>
          </a:xfrm>
        </p:grpSpPr>
        <p:sp>
          <p:nvSpPr>
            <p:cNvPr id="10" name="Freeform 10"/>
            <p:cNvSpPr/>
            <p:nvPr/>
          </p:nvSpPr>
          <p:spPr>
            <a:xfrm>
              <a:off x="12700" y="12700"/>
              <a:ext cx="4498086" cy="1902714"/>
            </a:xfrm>
            <a:custGeom>
              <a:avLst/>
              <a:gdLst/>
              <a:ahLst/>
              <a:cxnLst/>
              <a:rect l="l" t="t" r="r" b="b"/>
              <a:pathLst>
                <a:path w="4498086" h="1902714">
                  <a:moveTo>
                    <a:pt x="0" y="220218"/>
                  </a:moveTo>
                  <a:cubicBezTo>
                    <a:pt x="0" y="98552"/>
                    <a:pt x="99314" y="0"/>
                    <a:pt x="221869" y="0"/>
                  </a:cubicBezTo>
                  <a:lnTo>
                    <a:pt x="4276217" y="0"/>
                  </a:lnTo>
                  <a:cubicBezTo>
                    <a:pt x="4398772" y="0"/>
                    <a:pt x="4498086" y="98552"/>
                    <a:pt x="4498086" y="220218"/>
                  </a:cubicBezTo>
                  <a:lnTo>
                    <a:pt x="4498086" y="1682496"/>
                  </a:lnTo>
                  <a:cubicBezTo>
                    <a:pt x="4498086" y="1804035"/>
                    <a:pt x="4398772" y="1902714"/>
                    <a:pt x="4276217" y="1902714"/>
                  </a:cubicBezTo>
                  <a:lnTo>
                    <a:pt x="221869" y="1902714"/>
                  </a:lnTo>
                  <a:cubicBezTo>
                    <a:pt x="99314" y="1902714"/>
                    <a:pt x="0" y="1804035"/>
                    <a:pt x="0" y="168249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4523486" cy="1928114"/>
            </a:xfrm>
            <a:custGeom>
              <a:avLst/>
              <a:gdLst/>
              <a:ahLst/>
              <a:cxnLst/>
              <a:rect l="l" t="t" r="r" b="b"/>
              <a:pathLst>
                <a:path w="4523486" h="1928114">
                  <a:moveTo>
                    <a:pt x="0" y="232918"/>
                  </a:moveTo>
                  <a:cubicBezTo>
                    <a:pt x="0" y="104140"/>
                    <a:pt x="105156" y="0"/>
                    <a:pt x="234569" y="0"/>
                  </a:cubicBezTo>
                  <a:lnTo>
                    <a:pt x="4288917" y="0"/>
                  </a:lnTo>
                  <a:lnTo>
                    <a:pt x="4288917" y="12700"/>
                  </a:lnTo>
                  <a:lnTo>
                    <a:pt x="4288917" y="0"/>
                  </a:lnTo>
                  <a:cubicBezTo>
                    <a:pt x="4418330" y="0"/>
                    <a:pt x="4523486" y="104140"/>
                    <a:pt x="4523486" y="232918"/>
                  </a:cubicBezTo>
                  <a:lnTo>
                    <a:pt x="4510786" y="232918"/>
                  </a:lnTo>
                  <a:lnTo>
                    <a:pt x="4523486" y="232918"/>
                  </a:lnTo>
                  <a:lnTo>
                    <a:pt x="4523486" y="1695196"/>
                  </a:lnTo>
                  <a:lnTo>
                    <a:pt x="4510786" y="1695196"/>
                  </a:lnTo>
                  <a:lnTo>
                    <a:pt x="4523486" y="1695196"/>
                  </a:lnTo>
                  <a:cubicBezTo>
                    <a:pt x="4523486" y="1823847"/>
                    <a:pt x="4418330" y="1928114"/>
                    <a:pt x="4288917" y="1928114"/>
                  </a:cubicBezTo>
                  <a:lnTo>
                    <a:pt x="4288917" y="1915414"/>
                  </a:lnTo>
                  <a:lnTo>
                    <a:pt x="4288917" y="1928114"/>
                  </a:lnTo>
                  <a:lnTo>
                    <a:pt x="234569" y="1928114"/>
                  </a:lnTo>
                  <a:lnTo>
                    <a:pt x="234569" y="1915414"/>
                  </a:lnTo>
                  <a:lnTo>
                    <a:pt x="234569" y="1928114"/>
                  </a:lnTo>
                  <a:cubicBezTo>
                    <a:pt x="105156" y="1928114"/>
                    <a:pt x="0" y="1823847"/>
                    <a:pt x="0" y="1695196"/>
                  </a:cubicBezTo>
                  <a:lnTo>
                    <a:pt x="0" y="232918"/>
                  </a:lnTo>
                  <a:lnTo>
                    <a:pt x="12700" y="232918"/>
                  </a:lnTo>
                  <a:lnTo>
                    <a:pt x="0" y="232918"/>
                  </a:lnTo>
                  <a:moveTo>
                    <a:pt x="25400" y="232918"/>
                  </a:moveTo>
                  <a:lnTo>
                    <a:pt x="25400" y="1695196"/>
                  </a:lnTo>
                  <a:lnTo>
                    <a:pt x="12700" y="1695196"/>
                  </a:lnTo>
                  <a:lnTo>
                    <a:pt x="25400" y="1695196"/>
                  </a:lnTo>
                  <a:cubicBezTo>
                    <a:pt x="25400" y="1809623"/>
                    <a:pt x="118999" y="1902714"/>
                    <a:pt x="234569" y="1902714"/>
                  </a:cubicBezTo>
                  <a:lnTo>
                    <a:pt x="4288917" y="1902714"/>
                  </a:lnTo>
                  <a:cubicBezTo>
                    <a:pt x="4404487" y="1902714"/>
                    <a:pt x="4498086" y="1809750"/>
                    <a:pt x="4498086" y="1695196"/>
                  </a:cubicBezTo>
                  <a:lnTo>
                    <a:pt x="4498086" y="232918"/>
                  </a:lnTo>
                  <a:cubicBezTo>
                    <a:pt x="4498086" y="118364"/>
                    <a:pt x="4404614" y="25400"/>
                    <a:pt x="4288917" y="25400"/>
                  </a:cubicBezTo>
                  <a:lnTo>
                    <a:pt x="234569" y="25400"/>
                  </a:lnTo>
                  <a:lnTo>
                    <a:pt x="234569" y="12700"/>
                  </a:lnTo>
                  <a:lnTo>
                    <a:pt x="234569" y="25400"/>
                  </a:lnTo>
                  <a:cubicBezTo>
                    <a:pt x="118999" y="25400"/>
                    <a:pt x="25400" y="118364"/>
                    <a:pt x="25400" y="23291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3560112" y="9077172"/>
            <a:ext cx="3574395" cy="352426"/>
          </a:xfrm>
          <a:custGeom>
            <a:avLst/>
            <a:gdLst/>
            <a:ahLst/>
            <a:cxnLst/>
            <a:rect l="l" t="t" r="r" b="b"/>
            <a:pathLst>
              <a:path w="4765860" h="469901">
                <a:moveTo>
                  <a:pt x="0" y="0"/>
                </a:moveTo>
                <a:lnTo>
                  <a:pt x="4765860" y="0"/>
                </a:lnTo>
                <a:lnTo>
                  <a:pt x="4765860" y="469901"/>
                </a:lnTo>
                <a:lnTo>
                  <a:pt x="0" y="46990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Freeform 16" descr="CDNLA-show-vegas-Paris-2025-logo2.png"/>
          <p:cNvSpPr/>
          <p:nvPr/>
        </p:nvSpPr>
        <p:spPr>
          <a:xfrm>
            <a:off x="1047682" y="8526390"/>
            <a:ext cx="6159380" cy="1029996"/>
          </a:xfrm>
          <a:custGeom>
            <a:avLst/>
            <a:gdLst/>
            <a:ahLst/>
            <a:cxnLst/>
            <a:rect l="l" t="t" r="r" b="b"/>
            <a:pathLst>
              <a:path w="6159380" h="1029996">
                <a:moveTo>
                  <a:pt x="0" y="0"/>
                </a:moveTo>
                <a:lnTo>
                  <a:pt x="6159381" y="0"/>
                </a:lnTo>
                <a:lnTo>
                  <a:pt x="6159381" y="1029996"/>
                </a:lnTo>
                <a:lnTo>
                  <a:pt x="0" y="10299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264" r="-776" b="-102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2268151" y="2762632"/>
            <a:ext cx="3791278" cy="4761734"/>
          </a:xfrm>
          <a:custGeom>
            <a:avLst/>
            <a:gdLst/>
            <a:ahLst/>
            <a:cxnLst/>
            <a:rect l="l" t="t" r="r" b="b"/>
            <a:pathLst>
              <a:path w="3315357" h="4761734">
                <a:moveTo>
                  <a:pt x="0" y="0"/>
                </a:moveTo>
                <a:lnTo>
                  <a:pt x="3315358" y="0"/>
                </a:lnTo>
                <a:lnTo>
                  <a:pt x="3315358" y="4761734"/>
                </a:lnTo>
                <a:lnTo>
                  <a:pt x="0" y="47617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3605DB8-2A51-45F0-AF73-AC77EF2212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54200" y="8853261"/>
            <a:ext cx="3024313" cy="71882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0" y="1112376"/>
            <a:ext cx="16763999" cy="1059669"/>
            <a:chOff x="-784668" y="-38100"/>
            <a:chExt cx="22352000" cy="14128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747430" cy="1374792"/>
            </a:xfrm>
            <a:custGeom>
              <a:avLst/>
              <a:gdLst/>
              <a:ahLst/>
              <a:cxnLst/>
              <a:rect l="l" t="t" r="r" b="b"/>
              <a:pathLst>
                <a:path w="20747430" h="1374792">
                  <a:moveTo>
                    <a:pt x="0" y="0"/>
                  </a:moveTo>
                  <a:lnTo>
                    <a:pt x="20747430" y="0"/>
                  </a:lnTo>
                  <a:lnTo>
                    <a:pt x="20747430" y="1374792"/>
                  </a:lnTo>
                  <a:lnTo>
                    <a:pt x="0" y="13747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784668" y="-38100"/>
              <a:ext cx="22352000" cy="141289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869"/>
                </a:lnSpc>
              </a:pPr>
              <a:r>
                <a:rPr lang="en-US" sz="5000" b="1" spc="600" dirty="0">
                  <a:solidFill>
                    <a:srgbClr val="A45C3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Bold"/>
                  <a:ea typeface="Helvetica Bold"/>
                  <a:cs typeface="Helvetica Bold"/>
                  <a:sym typeface="Helvetica Bold"/>
                </a:rPr>
                <a:t>Why Your P&amp;L Statement Matters for Pricing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51753" y="2661324"/>
            <a:ext cx="15384493" cy="5936302"/>
            <a:chOff x="0" y="0"/>
            <a:chExt cx="20512657" cy="791506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512656" cy="7915070"/>
            </a:xfrm>
            <a:custGeom>
              <a:avLst/>
              <a:gdLst/>
              <a:ahLst/>
              <a:cxnLst/>
              <a:rect l="l" t="t" r="r" b="b"/>
              <a:pathLst>
                <a:path w="20512656" h="7915070">
                  <a:moveTo>
                    <a:pt x="0" y="0"/>
                  </a:moveTo>
                  <a:lnTo>
                    <a:pt x="20512656" y="0"/>
                  </a:lnTo>
                  <a:lnTo>
                    <a:pt x="20512656" y="7915070"/>
                  </a:lnTo>
                  <a:lnTo>
                    <a:pt x="0" y="79150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71450"/>
              <a:ext cx="20512657" cy="808651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spcAft>
                  <a:spcPts val="1800"/>
                </a:spcAft>
              </a:pPr>
              <a:r>
                <a:rPr lang="en-US" sz="4000" dirty="0">
                  <a:solidFill>
                    <a:srgbClr val="173D6D"/>
                  </a:solidFill>
                  <a:latin typeface="Helvetica"/>
                  <a:ea typeface="Helvetica"/>
                  <a:cs typeface="Helvetica"/>
                  <a:sym typeface="Helvetica"/>
                </a:rPr>
                <a:t>Your </a:t>
              </a:r>
              <a:r>
                <a:rPr lang="en-US" sz="4000" b="1" dirty="0">
                  <a:solidFill>
                    <a:srgbClr val="0262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rPr>
                <a:t>Profit &amp; Loss (P&amp;L) Statement </a:t>
              </a:r>
              <a:r>
                <a:rPr lang="en-US" sz="4000" dirty="0">
                  <a:solidFill>
                    <a:srgbClr val="173D6D"/>
                  </a:solidFill>
                  <a:latin typeface="Helvetica"/>
                  <a:ea typeface="Helvetica"/>
                  <a:cs typeface="Helvetica"/>
                  <a:sym typeface="Helvetica"/>
                </a:rPr>
                <a:t>provides a snapshot of revenue, expenses, and profitability over a set period and helps you:</a:t>
              </a:r>
            </a:p>
            <a:p>
              <a:pPr marL="1024899" lvl="1" indent="-571500">
                <a:spcAft>
                  <a:spcPts val="1800"/>
                </a:spcAft>
                <a:buSzPct val="85000"/>
                <a:buFont typeface="HGGothicE" panose="020B0909000000000000" pitchFamily="49" charset="-128"/>
                <a:buChar char="*"/>
              </a:pPr>
              <a:r>
                <a:rPr lang="en-US" sz="4000" dirty="0">
                  <a:solidFill>
                    <a:srgbClr val="173D6D"/>
                  </a:solidFill>
                  <a:latin typeface="Helvetica"/>
                  <a:ea typeface="Helvetica"/>
                  <a:cs typeface="Helvetica"/>
                  <a:sym typeface="Helvetica"/>
                </a:rPr>
                <a:t>Identify Fixed Costs </a:t>
              </a:r>
            </a:p>
            <a:p>
              <a:pPr marL="1024899" lvl="1" indent="-571500">
                <a:spcAft>
                  <a:spcPts val="1800"/>
                </a:spcAft>
                <a:buSzPct val="85000"/>
                <a:buFont typeface="HGGothicE" panose="020B0909000000000000" pitchFamily="49" charset="-128"/>
                <a:buChar char="*"/>
              </a:pPr>
              <a:r>
                <a:rPr lang="en-US" sz="4000" dirty="0">
                  <a:solidFill>
                    <a:srgbClr val="173D6D"/>
                  </a:solidFill>
                  <a:latin typeface="Helvetica"/>
                  <a:ea typeface="Helvetica"/>
                  <a:cs typeface="Helvetica"/>
                  <a:sym typeface="Helvetica"/>
                </a:rPr>
                <a:t>Track Variable Costs</a:t>
              </a:r>
            </a:p>
            <a:p>
              <a:pPr marL="1024899" lvl="1" indent="-571500">
                <a:spcAft>
                  <a:spcPts val="1800"/>
                </a:spcAft>
                <a:buSzPct val="85000"/>
                <a:buFont typeface="HGGothicE" panose="020B0909000000000000" pitchFamily="49" charset="-128"/>
                <a:buChar char="*"/>
              </a:pPr>
              <a:r>
                <a:rPr lang="en-US" sz="4000" dirty="0">
                  <a:solidFill>
                    <a:srgbClr val="173D6D"/>
                  </a:solidFill>
                  <a:latin typeface="Helvetica"/>
                  <a:ea typeface="Helvetica"/>
                  <a:cs typeface="Helvetica"/>
                  <a:sym typeface="Helvetica"/>
                </a:rPr>
                <a:t>Calculate Break-Even &amp; Profitability</a:t>
              </a:r>
            </a:p>
            <a:p>
              <a:pPr algn="just">
                <a:lnSpc>
                  <a:spcPts val="7956"/>
                </a:lnSpc>
              </a:pPr>
              <a:endParaRPr lang="en-US" sz="4200" dirty="0">
                <a:solidFill>
                  <a:srgbClr val="173D6D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</p:grpSp>
      <p:sp>
        <p:nvSpPr>
          <p:cNvPr id="8" name="Freeform 8" descr="footer.png"/>
          <p:cNvSpPr/>
          <p:nvPr/>
        </p:nvSpPr>
        <p:spPr>
          <a:xfrm>
            <a:off x="-4764" y="8597626"/>
            <a:ext cx="18297527" cy="1701865"/>
          </a:xfrm>
          <a:custGeom>
            <a:avLst/>
            <a:gdLst/>
            <a:ahLst/>
            <a:cxnLst/>
            <a:rect l="l" t="t" r="r" b="b"/>
            <a:pathLst>
              <a:path w="18297527" h="1701865">
                <a:moveTo>
                  <a:pt x="0" y="0"/>
                </a:moveTo>
                <a:lnTo>
                  <a:pt x="18297527" y="0"/>
                </a:lnTo>
                <a:lnTo>
                  <a:pt x="18297527" y="1701865"/>
                </a:lnTo>
                <a:lnTo>
                  <a:pt x="0" y="17018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427" r="-508" b="-15547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4383732" y="8509380"/>
            <a:ext cx="3392640" cy="1446046"/>
            <a:chOff x="0" y="0"/>
            <a:chExt cx="4523520" cy="1928062"/>
          </a:xfrm>
        </p:grpSpPr>
        <p:sp>
          <p:nvSpPr>
            <p:cNvPr id="10" name="Freeform 10"/>
            <p:cNvSpPr/>
            <p:nvPr/>
          </p:nvSpPr>
          <p:spPr>
            <a:xfrm>
              <a:off x="12700" y="12700"/>
              <a:ext cx="4498086" cy="1902714"/>
            </a:xfrm>
            <a:custGeom>
              <a:avLst/>
              <a:gdLst/>
              <a:ahLst/>
              <a:cxnLst/>
              <a:rect l="l" t="t" r="r" b="b"/>
              <a:pathLst>
                <a:path w="4498086" h="1902714">
                  <a:moveTo>
                    <a:pt x="0" y="220218"/>
                  </a:moveTo>
                  <a:cubicBezTo>
                    <a:pt x="0" y="98552"/>
                    <a:pt x="99314" y="0"/>
                    <a:pt x="221869" y="0"/>
                  </a:cubicBezTo>
                  <a:lnTo>
                    <a:pt x="4276217" y="0"/>
                  </a:lnTo>
                  <a:cubicBezTo>
                    <a:pt x="4398772" y="0"/>
                    <a:pt x="4498086" y="98552"/>
                    <a:pt x="4498086" y="220218"/>
                  </a:cubicBezTo>
                  <a:lnTo>
                    <a:pt x="4498086" y="1682496"/>
                  </a:lnTo>
                  <a:cubicBezTo>
                    <a:pt x="4498086" y="1804035"/>
                    <a:pt x="4398772" y="1902714"/>
                    <a:pt x="4276217" y="1902714"/>
                  </a:cubicBezTo>
                  <a:lnTo>
                    <a:pt x="221869" y="1902714"/>
                  </a:lnTo>
                  <a:cubicBezTo>
                    <a:pt x="99314" y="1902714"/>
                    <a:pt x="0" y="1804035"/>
                    <a:pt x="0" y="168249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4523486" cy="1928114"/>
            </a:xfrm>
            <a:custGeom>
              <a:avLst/>
              <a:gdLst/>
              <a:ahLst/>
              <a:cxnLst/>
              <a:rect l="l" t="t" r="r" b="b"/>
              <a:pathLst>
                <a:path w="4523486" h="1928114">
                  <a:moveTo>
                    <a:pt x="0" y="232918"/>
                  </a:moveTo>
                  <a:cubicBezTo>
                    <a:pt x="0" y="104140"/>
                    <a:pt x="105156" y="0"/>
                    <a:pt x="234569" y="0"/>
                  </a:cubicBezTo>
                  <a:lnTo>
                    <a:pt x="4288917" y="0"/>
                  </a:lnTo>
                  <a:lnTo>
                    <a:pt x="4288917" y="12700"/>
                  </a:lnTo>
                  <a:lnTo>
                    <a:pt x="4288917" y="0"/>
                  </a:lnTo>
                  <a:cubicBezTo>
                    <a:pt x="4418330" y="0"/>
                    <a:pt x="4523486" y="104140"/>
                    <a:pt x="4523486" y="232918"/>
                  </a:cubicBezTo>
                  <a:lnTo>
                    <a:pt x="4510786" y="232918"/>
                  </a:lnTo>
                  <a:lnTo>
                    <a:pt x="4523486" y="232918"/>
                  </a:lnTo>
                  <a:lnTo>
                    <a:pt x="4523486" y="1695196"/>
                  </a:lnTo>
                  <a:lnTo>
                    <a:pt x="4510786" y="1695196"/>
                  </a:lnTo>
                  <a:lnTo>
                    <a:pt x="4523486" y="1695196"/>
                  </a:lnTo>
                  <a:cubicBezTo>
                    <a:pt x="4523486" y="1823847"/>
                    <a:pt x="4418330" y="1928114"/>
                    <a:pt x="4288917" y="1928114"/>
                  </a:cubicBezTo>
                  <a:lnTo>
                    <a:pt x="4288917" y="1915414"/>
                  </a:lnTo>
                  <a:lnTo>
                    <a:pt x="4288917" y="1928114"/>
                  </a:lnTo>
                  <a:lnTo>
                    <a:pt x="234569" y="1928114"/>
                  </a:lnTo>
                  <a:lnTo>
                    <a:pt x="234569" y="1915414"/>
                  </a:lnTo>
                  <a:lnTo>
                    <a:pt x="234569" y="1928114"/>
                  </a:lnTo>
                  <a:cubicBezTo>
                    <a:pt x="105156" y="1928114"/>
                    <a:pt x="0" y="1823847"/>
                    <a:pt x="0" y="1695196"/>
                  </a:cubicBezTo>
                  <a:lnTo>
                    <a:pt x="0" y="232918"/>
                  </a:lnTo>
                  <a:lnTo>
                    <a:pt x="12700" y="232918"/>
                  </a:lnTo>
                  <a:lnTo>
                    <a:pt x="0" y="232918"/>
                  </a:lnTo>
                  <a:moveTo>
                    <a:pt x="25400" y="232918"/>
                  </a:moveTo>
                  <a:lnTo>
                    <a:pt x="25400" y="1695196"/>
                  </a:lnTo>
                  <a:lnTo>
                    <a:pt x="12700" y="1695196"/>
                  </a:lnTo>
                  <a:lnTo>
                    <a:pt x="25400" y="1695196"/>
                  </a:lnTo>
                  <a:cubicBezTo>
                    <a:pt x="25400" y="1809623"/>
                    <a:pt x="118999" y="1902714"/>
                    <a:pt x="234569" y="1902714"/>
                  </a:cubicBezTo>
                  <a:lnTo>
                    <a:pt x="4288917" y="1902714"/>
                  </a:lnTo>
                  <a:cubicBezTo>
                    <a:pt x="4404487" y="1902714"/>
                    <a:pt x="4498086" y="1809750"/>
                    <a:pt x="4498086" y="1695196"/>
                  </a:cubicBezTo>
                  <a:lnTo>
                    <a:pt x="4498086" y="232918"/>
                  </a:lnTo>
                  <a:cubicBezTo>
                    <a:pt x="4498086" y="118364"/>
                    <a:pt x="4404614" y="25400"/>
                    <a:pt x="4288917" y="25400"/>
                  </a:cubicBezTo>
                  <a:lnTo>
                    <a:pt x="234569" y="25400"/>
                  </a:lnTo>
                  <a:lnTo>
                    <a:pt x="234569" y="12700"/>
                  </a:lnTo>
                  <a:lnTo>
                    <a:pt x="234569" y="25400"/>
                  </a:lnTo>
                  <a:cubicBezTo>
                    <a:pt x="118999" y="25400"/>
                    <a:pt x="25400" y="118364"/>
                    <a:pt x="25400" y="23291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3560112" y="9077172"/>
            <a:ext cx="3574395" cy="352426"/>
          </a:xfrm>
          <a:custGeom>
            <a:avLst/>
            <a:gdLst/>
            <a:ahLst/>
            <a:cxnLst/>
            <a:rect l="l" t="t" r="r" b="b"/>
            <a:pathLst>
              <a:path w="4765860" h="469901">
                <a:moveTo>
                  <a:pt x="0" y="0"/>
                </a:moveTo>
                <a:lnTo>
                  <a:pt x="4765860" y="0"/>
                </a:lnTo>
                <a:lnTo>
                  <a:pt x="4765860" y="469901"/>
                </a:lnTo>
                <a:lnTo>
                  <a:pt x="0" y="46990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Freeform 16" descr="CDNLA-show-vegas-Paris-2025-logo2.png"/>
          <p:cNvSpPr/>
          <p:nvPr/>
        </p:nvSpPr>
        <p:spPr>
          <a:xfrm>
            <a:off x="1047682" y="8526390"/>
            <a:ext cx="6159380" cy="1029996"/>
          </a:xfrm>
          <a:custGeom>
            <a:avLst/>
            <a:gdLst/>
            <a:ahLst/>
            <a:cxnLst/>
            <a:rect l="l" t="t" r="r" b="b"/>
            <a:pathLst>
              <a:path w="6159380" h="1029996">
                <a:moveTo>
                  <a:pt x="0" y="0"/>
                </a:moveTo>
                <a:lnTo>
                  <a:pt x="6159381" y="0"/>
                </a:lnTo>
                <a:lnTo>
                  <a:pt x="6159381" y="1029996"/>
                </a:lnTo>
                <a:lnTo>
                  <a:pt x="0" y="10299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264" r="-776" b="-10264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17B2403-EDE5-4ED6-B86B-808742A00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6119" y="8886424"/>
            <a:ext cx="3087840" cy="73392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4670AFDB14084B949AFEC3D8C8A802" ma:contentTypeVersion="15" ma:contentTypeDescription="Create a new document." ma:contentTypeScope="" ma:versionID="f1a884e004a21fafd0c70deaad0e0075">
  <xsd:schema xmlns:xsd="http://www.w3.org/2001/XMLSchema" xmlns:xs="http://www.w3.org/2001/XMLSchema" xmlns:p="http://schemas.microsoft.com/office/2006/metadata/properties" xmlns:ns2="e0568f08-6d3d-45dd-a73f-448ed136e9f3" xmlns:ns3="fddfcd6a-91bd-436e-90a8-f825f5435516" targetNamespace="http://schemas.microsoft.com/office/2006/metadata/properties" ma:root="true" ma:fieldsID="25d20ba12d035595959d151a84b2ca20" ns2:_="" ns3:_="">
    <xsd:import namespace="e0568f08-6d3d-45dd-a73f-448ed136e9f3"/>
    <xsd:import namespace="fddfcd6a-91bd-436e-90a8-f825f54355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68f08-6d3d-45dd-a73f-448ed136e9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a174779-9f33-4c96-9c8a-d5811d7577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fcd6a-91bd-436e-90a8-f825f543551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64632fb-4a2b-40c3-95a3-a1504f1ba9be}" ma:internalName="TaxCatchAll" ma:showField="CatchAllData" ma:web="fddfcd6a-91bd-436e-90a8-f825f54355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568f08-6d3d-45dd-a73f-448ed136e9f3">
      <Terms xmlns="http://schemas.microsoft.com/office/infopath/2007/PartnerControls"/>
    </lcf76f155ced4ddcb4097134ff3c332f>
    <TaxCatchAll xmlns="fddfcd6a-91bd-436e-90a8-f825f5435516" xsi:nil="true"/>
  </documentManagement>
</p:properties>
</file>

<file path=customXml/itemProps1.xml><?xml version="1.0" encoding="utf-8"?>
<ds:datastoreItem xmlns:ds="http://schemas.openxmlformats.org/officeDocument/2006/customXml" ds:itemID="{119F3A80-567F-413F-8EB5-8B734D98A6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568f08-6d3d-45dd-a73f-448ed136e9f3"/>
    <ds:schemaRef ds:uri="fddfcd6a-91bd-436e-90a8-f825f54355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57852D-3F6B-451D-8CDE-0CE01FF7DF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E7A41A-F406-446C-89C2-EEAECA19F9E4}">
  <ds:schemaRefs>
    <ds:schemaRef ds:uri="http://schemas.microsoft.com/office/2006/metadata/properties"/>
    <ds:schemaRef ds:uri="http://schemas.microsoft.com/office/infopath/2007/PartnerControls"/>
    <ds:schemaRef ds:uri="e0568f08-6d3d-45dd-a73f-448ed136e9f3"/>
    <ds:schemaRef ds:uri="fddfcd6a-91bd-436e-90a8-f825f543551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352</Words>
  <Application>Microsoft Office PowerPoint</Application>
  <PresentationFormat>Custom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HGGothicE</vt:lpstr>
      <vt:lpstr>Calibri</vt:lpstr>
      <vt:lpstr>Helvetica Bold</vt:lpstr>
      <vt:lpstr>Helvetica</vt:lpstr>
      <vt:lpstr>Arial</vt:lpstr>
      <vt:lpstr>Helvetica 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 Vegas Show Educational PPT.pptx</dc:title>
  <dc:creator>Susan Rose</dc:creator>
  <cp:lastModifiedBy>Susan Rose</cp:lastModifiedBy>
  <cp:revision>4</cp:revision>
  <dcterms:created xsi:type="dcterms:W3CDTF">2006-08-16T00:00:00Z</dcterms:created>
  <dcterms:modified xsi:type="dcterms:W3CDTF">2025-02-21T03:15:23Z</dcterms:modified>
  <dc:identifier>DAGfbI4TSpg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0x010100FA4670AFDB14084B949AFEC3D8C8A802</vt:lpwstr>
  </property>
  <property fmtid="{D5CDD505-2E9C-101B-9397-08002B2CF9AE}" pid="3" name="MediaServiceImageTags">
    <vt:lpwstr/>
  </property>
</Properties>
</file>